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5"/>
  </p:notesMasterIdLst>
  <p:sldIdLst>
    <p:sldId id="275" r:id="rId3"/>
    <p:sldId id="274" r:id="rId4"/>
  </p:sldIdLst>
  <p:sldSz cx="7264400" cy="10396538"/>
  <p:notesSz cx="6735763" cy="9866313"/>
  <p:defaultTextStyle>
    <a:defPPr>
      <a:defRPr lang="ja-JP"/>
    </a:defPPr>
    <a:lvl1pPr marL="0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1478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2952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44428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25903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07381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88856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70331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51809" algn="l" defTabSz="96295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5" userDrawn="1">
          <p15:clr>
            <a:srgbClr val="A4A3A4"/>
          </p15:clr>
        </p15:guide>
        <p15:guide id="2" pos="2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CCFFFF"/>
    <a:srgbClr val="0000FF"/>
    <a:srgbClr val="0099FF"/>
    <a:srgbClr val="7DDDFF"/>
    <a:srgbClr val="CC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5975" autoAdjust="0"/>
  </p:normalViewPr>
  <p:slideViewPr>
    <p:cSldViewPr snapToGrid="0">
      <p:cViewPr varScale="1">
        <p:scale>
          <a:sx n="56" d="100"/>
          <a:sy n="56" d="100"/>
        </p:scale>
        <p:origin x="2962" y="67"/>
      </p:cViewPr>
      <p:guideLst>
        <p:guide orient="horz" pos="3275"/>
        <p:guide pos="2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584EABB6-8835-4257-8A88-6E1388041AD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41363"/>
            <a:ext cx="25828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1C5C3BD-41A7-4F94-A008-FAA68BCF2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77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81478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62952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44428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25903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07381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88856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70331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51809" algn="l" defTabSz="96295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1850" y="746125"/>
            <a:ext cx="26035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9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5C3BD-41A7-4F94-A008-FAA68BCF2C1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629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82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4831" y="3229673"/>
            <a:ext cx="6174740" cy="22285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9661" y="5891376"/>
            <a:ext cx="5085080" cy="26568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5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8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1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65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46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50018" y="555929"/>
            <a:ext cx="1225868" cy="118260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2416" y="555929"/>
            <a:ext cx="3556530" cy="118260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444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30" y="1701471"/>
            <a:ext cx="6174740" cy="3619536"/>
          </a:xfrm>
        </p:spPr>
        <p:txBody>
          <a:bodyPr anchor="b"/>
          <a:lstStyle>
            <a:lvl1pPr algn="ctr">
              <a:defRPr sz="4723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050" y="5460590"/>
            <a:ext cx="5448300" cy="2510089"/>
          </a:xfrm>
        </p:spPr>
        <p:txBody>
          <a:bodyPr/>
          <a:lstStyle>
            <a:lvl1pPr marL="0" indent="0" algn="ctr">
              <a:buNone/>
              <a:defRPr sz="1889"/>
            </a:lvl1pPr>
            <a:lvl2pPr marL="359874" indent="0" algn="ctr">
              <a:buNone/>
              <a:defRPr sz="1574"/>
            </a:lvl2pPr>
            <a:lvl3pPr marL="719747" indent="0" algn="ctr">
              <a:buNone/>
              <a:defRPr sz="1417"/>
            </a:lvl3pPr>
            <a:lvl4pPr marL="1079621" indent="0" algn="ctr">
              <a:buNone/>
              <a:defRPr sz="1259"/>
            </a:lvl4pPr>
            <a:lvl5pPr marL="1439494" indent="0" algn="ctr">
              <a:buNone/>
              <a:defRPr sz="1259"/>
            </a:lvl5pPr>
            <a:lvl6pPr marL="1799368" indent="0" algn="ctr">
              <a:buNone/>
              <a:defRPr sz="1259"/>
            </a:lvl6pPr>
            <a:lvl7pPr marL="2159241" indent="0" algn="ctr">
              <a:buNone/>
              <a:defRPr sz="1259"/>
            </a:lvl7pPr>
            <a:lvl8pPr marL="2519115" indent="0" algn="ctr">
              <a:buNone/>
              <a:defRPr sz="1259"/>
            </a:lvl8pPr>
            <a:lvl9pPr marL="287898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621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28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45" y="2591918"/>
            <a:ext cx="6265545" cy="4324670"/>
          </a:xfrm>
        </p:spPr>
        <p:txBody>
          <a:bodyPr anchor="b"/>
          <a:lstStyle>
            <a:lvl1pPr>
              <a:defRPr sz="4723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645" y="6957501"/>
            <a:ext cx="6265545" cy="2274242"/>
          </a:xfrm>
        </p:spPr>
        <p:txBody>
          <a:bodyPr/>
          <a:lstStyle>
            <a:lvl1pPr marL="0" indent="0">
              <a:buNone/>
              <a:defRPr sz="1889">
                <a:solidFill>
                  <a:schemeClr val="tx1"/>
                </a:solidFill>
              </a:defRPr>
            </a:lvl1pPr>
            <a:lvl2pPr marL="359874" indent="0">
              <a:buNone/>
              <a:defRPr sz="1574">
                <a:solidFill>
                  <a:schemeClr val="tx1">
                    <a:tint val="75000"/>
                  </a:schemeClr>
                </a:solidFill>
              </a:defRPr>
            </a:lvl2pPr>
            <a:lvl3pPr marL="71974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62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949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93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924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911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898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838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428" y="2767597"/>
            <a:ext cx="3087370" cy="65965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7603" y="2767597"/>
            <a:ext cx="3087370" cy="65965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259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74" y="553522"/>
            <a:ext cx="6265545" cy="2009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375" y="2548597"/>
            <a:ext cx="3073181" cy="1249028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74" indent="0">
              <a:buNone/>
              <a:defRPr sz="1574" b="1"/>
            </a:lvl2pPr>
            <a:lvl3pPr marL="719747" indent="0">
              <a:buNone/>
              <a:defRPr sz="1417" b="1"/>
            </a:lvl3pPr>
            <a:lvl4pPr marL="1079621" indent="0">
              <a:buNone/>
              <a:defRPr sz="1259" b="1"/>
            </a:lvl4pPr>
            <a:lvl5pPr marL="1439494" indent="0">
              <a:buNone/>
              <a:defRPr sz="1259" b="1"/>
            </a:lvl5pPr>
            <a:lvl6pPr marL="1799368" indent="0">
              <a:buNone/>
              <a:defRPr sz="1259" b="1"/>
            </a:lvl6pPr>
            <a:lvl7pPr marL="2159241" indent="0">
              <a:buNone/>
              <a:defRPr sz="1259" b="1"/>
            </a:lvl7pPr>
            <a:lvl8pPr marL="2519115" indent="0">
              <a:buNone/>
              <a:defRPr sz="1259" b="1"/>
            </a:lvl8pPr>
            <a:lvl9pPr marL="287898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375" y="3797625"/>
            <a:ext cx="3073181" cy="55857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7604" y="2548597"/>
            <a:ext cx="3088316" cy="1249028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74" indent="0">
              <a:buNone/>
              <a:defRPr sz="1574" b="1"/>
            </a:lvl2pPr>
            <a:lvl3pPr marL="719747" indent="0">
              <a:buNone/>
              <a:defRPr sz="1417" b="1"/>
            </a:lvl3pPr>
            <a:lvl4pPr marL="1079621" indent="0">
              <a:buNone/>
              <a:defRPr sz="1259" b="1"/>
            </a:lvl4pPr>
            <a:lvl5pPr marL="1439494" indent="0">
              <a:buNone/>
              <a:defRPr sz="1259" b="1"/>
            </a:lvl5pPr>
            <a:lvl6pPr marL="1799368" indent="0">
              <a:buNone/>
              <a:defRPr sz="1259" b="1"/>
            </a:lvl6pPr>
            <a:lvl7pPr marL="2159241" indent="0">
              <a:buNone/>
              <a:defRPr sz="1259" b="1"/>
            </a:lvl7pPr>
            <a:lvl8pPr marL="2519115" indent="0">
              <a:buNone/>
              <a:defRPr sz="1259" b="1"/>
            </a:lvl8pPr>
            <a:lvl9pPr marL="287898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7604" y="3797625"/>
            <a:ext cx="3088316" cy="55857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794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739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636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74" y="693102"/>
            <a:ext cx="2342959" cy="2425859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316" y="1496912"/>
            <a:ext cx="3677603" cy="7388281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89"/>
            </a:lvl3pPr>
            <a:lvl4pPr>
              <a:defRPr sz="1574"/>
            </a:lvl4pPr>
            <a:lvl5pPr>
              <a:defRPr sz="1574"/>
            </a:lvl5pPr>
            <a:lvl6pPr>
              <a:defRPr sz="1574"/>
            </a:lvl6pPr>
            <a:lvl7pPr>
              <a:defRPr sz="1574"/>
            </a:lvl7pPr>
            <a:lvl8pPr>
              <a:defRPr sz="1574"/>
            </a:lvl8pPr>
            <a:lvl9pPr>
              <a:defRPr sz="15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374" y="3118962"/>
            <a:ext cx="2342959" cy="5778262"/>
          </a:xfrm>
        </p:spPr>
        <p:txBody>
          <a:bodyPr/>
          <a:lstStyle>
            <a:lvl1pPr marL="0" indent="0">
              <a:buNone/>
              <a:defRPr sz="1259"/>
            </a:lvl1pPr>
            <a:lvl2pPr marL="359874" indent="0">
              <a:buNone/>
              <a:defRPr sz="1102"/>
            </a:lvl2pPr>
            <a:lvl3pPr marL="719747" indent="0">
              <a:buNone/>
              <a:defRPr sz="945"/>
            </a:lvl3pPr>
            <a:lvl4pPr marL="1079621" indent="0">
              <a:buNone/>
              <a:defRPr sz="787"/>
            </a:lvl4pPr>
            <a:lvl5pPr marL="1439494" indent="0">
              <a:buNone/>
              <a:defRPr sz="787"/>
            </a:lvl5pPr>
            <a:lvl6pPr marL="1799368" indent="0">
              <a:buNone/>
              <a:defRPr sz="787"/>
            </a:lvl6pPr>
            <a:lvl7pPr marL="2159241" indent="0">
              <a:buNone/>
              <a:defRPr sz="787"/>
            </a:lvl7pPr>
            <a:lvl8pPr marL="2519115" indent="0">
              <a:buNone/>
              <a:defRPr sz="787"/>
            </a:lvl8pPr>
            <a:lvl9pPr marL="287898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081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74" y="693102"/>
            <a:ext cx="2342959" cy="2425859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8316" y="1496912"/>
            <a:ext cx="3677603" cy="7388281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874" indent="0">
              <a:buNone/>
              <a:defRPr sz="2204"/>
            </a:lvl2pPr>
            <a:lvl3pPr marL="719747" indent="0">
              <a:buNone/>
              <a:defRPr sz="1889"/>
            </a:lvl3pPr>
            <a:lvl4pPr marL="1079621" indent="0">
              <a:buNone/>
              <a:defRPr sz="1574"/>
            </a:lvl4pPr>
            <a:lvl5pPr marL="1439494" indent="0">
              <a:buNone/>
              <a:defRPr sz="1574"/>
            </a:lvl5pPr>
            <a:lvl6pPr marL="1799368" indent="0">
              <a:buNone/>
              <a:defRPr sz="1574"/>
            </a:lvl6pPr>
            <a:lvl7pPr marL="2159241" indent="0">
              <a:buNone/>
              <a:defRPr sz="1574"/>
            </a:lvl7pPr>
            <a:lvl8pPr marL="2519115" indent="0">
              <a:buNone/>
              <a:defRPr sz="1574"/>
            </a:lvl8pPr>
            <a:lvl9pPr marL="2878988" indent="0">
              <a:buNone/>
              <a:defRPr sz="1574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374" y="3118962"/>
            <a:ext cx="2342959" cy="5778262"/>
          </a:xfrm>
        </p:spPr>
        <p:txBody>
          <a:bodyPr/>
          <a:lstStyle>
            <a:lvl1pPr marL="0" indent="0">
              <a:buNone/>
              <a:defRPr sz="1259"/>
            </a:lvl1pPr>
            <a:lvl2pPr marL="359874" indent="0">
              <a:buNone/>
              <a:defRPr sz="1102"/>
            </a:lvl2pPr>
            <a:lvl3pPr marL="719747" indent="0">
              <a:buNone/>
              <a:defRPr sz="945"/>
            </a:lvl3pPr>
            <a:lvl4pPr marL="1079621" indent="0">
              <a:buNone/>
              <a:defRPr sz="787"/>
            </a:lvl4pPr>
            <a:lvl5pPr marL="1439494" indent="0">
              <a:buNone/>
              <a:defRPr sz="787"/>
            </a:lvl5pPr>
            <a:lvl6pPr marL="1799368" indent="0">
              <a:buNone/>
              <a:defRPr sz="787"/>
            </a:lvl6pPr>
            <a:lvl7pPr marL="2159241" indent="0">
              <a:buNone/>
              <a:defRPr sz="787"/>
            </a:lvl7pPr>
            <a:lvl8pPr marL="2519115" indent="0">
              <a:buNone/>
              <a:defRPr sz="787"/>
            </a:lvl8pPr>
            <a:lvl9pPr marL="287898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2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001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8587" y="553520"/>
            <a:ext cx="1566386" cy="88105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9428" y="553520"/>
            <a:ext cx="4608354" cy="88105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2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3839" y="6680738"/>
            <a:ext cx="6174740" cy="206486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3839" y="4406501"/>
            <a:ext cx="6174740" cy="227424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4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9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44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59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73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88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03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18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2419" y="3234483"/>
            <a:ext cx="2391198" cy="914750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84688" y="3234483"/>
            <a:ext cx="2391198" cy="914750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25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221" y="416343"/>
            <a:ext cx="6537960" cy="173275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226" y="2327192"/>
            <a:ext cx="3209705" cy="96986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8" indent="0">
              <a:buNone/>
              <a:defRPr sz="2100" b="1"/>
            </a:lvl2pPr>
            <a:lvl3pPr marL="962952" indent="0">
              <a:buNone/>
              <a:defRPr sz="1900" b="1"/>
            </a:lvl3pPr>
            <a:lvl4pPr marL="1444428" indent="0">
              <a:buNone/>
              <a:defRPr sz="1700" b="1"/>
            </a:lvl4pPr>
            <a:lvl5pPr marL="1925903" indent="0">
              <a:buNone/>
              <a:defRPr sz="1700" b="1"/>
            </a:lvl5pPr>
            <a:lvl6pPr marL="2407381" indent="0">
              <a:buNone/>
              <a:defRPr sz="1700" b="1"/>
            </a:lvl6pPr>
            <a:lvl7pPr marL="2888856" indent="0">
              <a:buNone/>
              <a:defRPr sz="1700" b="1"/>
            </a:lvl7pPr>
            <a:lvl8pPr marL="3370331" indent="0">
              <a:buNone/>
              <a:defRPr sz="1700" b="1"/>
            </a:lvl8pPr>
            <a:lvl9pPr marL="3851809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3226" y="3297052"/>
            <a:ext cx="3209705" cy="599004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90221" y="2327192"/>
            <a:ext cx="3210965" cy="96986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8" indent="0">
              <a:buNone/>
              <a:defRPr sz="2100" b="1"/>
            </a:lvl2pPr>
            <a:lvl3pPr marL="962952" indent="0">
              <a:buNone/>
              <a:defRPr sz="1900" b="1"/>
            </a:lvl3pPr>
            <a:lvl4pPr marL="1444428" indent="0">
              <a:buNone/>
              <a:defRPr sz="1700" b="1"/>
            </a:lvl4pPr>
            <a:lvl5pPr marL="1925903" indent="0">
              <a:buNone/>
              <a:defRPr sz="1700" b="1"/>
            </a:lvl5pPr>
            <a:lvl6pPr marL="2407381" indent="0">
              <a:buNone/>
              <a:defRPr sz="1700" b="1"/>
            </a:lvl6pPr>
            <a:lvl7pPr marL="2888856" indent="0">
              <a:buNone/>
              <a:defRPr sz="1700" b="1"/>
            </a:lvl7pPr>
            <a:lvl8pPr marL="3370331" indent="0">
              <a:buNone/>
              <a:defRPr sz="1700" b="1"/>
            </a:lvl8pPr>
            <a:lvl9pPr marL="3851809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90221" y="3297052"/>
            <a:ext cx="3210965" cy="599004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7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06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3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225" y="413938"/>
            <a:ext cx="2389938" cy="176163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40183" y="413939"/>
            <a:ext cx="4061002" cy="887315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3225" y="2175575"/>
            <a:ext cx="2389938" cy="7111522"/>
          </a:xfrm>
        </p:spPr>
        <p:txBody>
          <a:bodyPr/>
          <a:lstStyle>
            <a:lvl1pPr marL="0" indent="0">
              <a:buNone/>
              <a:defRPr sz="1500"/>
            </a:lvl1pPr>
            <a:lvl2pPr marL="481478" indent="0">
              <a:buNone/>
              <a:defRPr sz="1300"/>
            </a:lvl2pPr>
            <a:lvl3pPr marL="962952" indent="0">
              <a:buNone/>
              <a:defRPr sz="1100"/>
            </a:lvl3pPr>
            <a:lvl4pPr marL="1444428" indent="0">
              <a:buNone/>
              <a:defRPr sz="900"/>
            </a:lvl4pPr>
            <a:lvl5pPr marL="1925903" indent="0">
              <a:buNone/>
              <a:defRPr sz="900"/>
            </a:lvl5pPr>
            <a:lvl6pPr marL="2407381" indent="0">
              <a:buNone/>
              <a:defRPr sz="900"/>
            </a:lvl6pPr>
            <a:lvl7pPr marL="2888856" indent="0">
              <a:buNone/>
              <a:defRPr sz="900"/>
            </a:lvl7pPr>
            <a:lvl8pPr marL="3370331" indent="0">
              <a:buNone/>
              <a:defRPr sz="900"/>
            </a:lvl8pPr>
            <a:lvl9pPr marL="38518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52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3873" y="7277582"/>
            <a:ext cx="4358640" cy="85915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23873" y="928951"/>
            <a:ext cx="4358640" cy="6237923"/>
          </a:xfrm>
        </p:spPr>
        <p:txBody>
          <a:bodyPr/>
          <a:lstStyle>
            <a:lvl1pPr marL="0" indent="0">
              <a:buNone/>
              <a:defRPr sz="3400"/>
            </a:lvl1pPr>
            <a:lvl2pPr marL="481478" indent="0">
              <a:buNone/>
              <a:defRPr sz="2900"/>
            </a:lvl2pPr>
            <a:lvl3pPr marL="962952" indent="0">
              <a:buNone/>
              <a:defRPr sz="2500"/>
            </a:lvl3pPr>
            <a:lvl4pPr marL="1444428" indent="0">
              <a:buNone/>
              <a:defRPr sz="2100"/>
            </a:lvl4pPr>
            <a:lvl5pPr marL="1925903" indent="0">
              <a:buNone/>
              <a:defRPr sz="2100"/>
            </a:lvl5pPr>
            <a:lvl6pPr marL="2407381" indent="0">
              <a:buNone/>
              <a:defRPr sz="2100"/>
            </a:lvl6pPr>
            <a:lvl7pPr marL="2888856" indent="0">
              <a:buNone/>
              <a:defRPr sz="2100"/>
            </a:lvl7pPr>
            <a:lvl8pPr marL="3370331" indent="0">
              <a:buNone/>
              <a:defRPr sz="2100"/>
            </a:lvl8pPr>
            <a:lvl9pPr marL="3851809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23873" y="8136740"/>
            <a:ext cx="4358640" cy="1220148"/>
          </a:xfrm>
        </p:spPr>
        <p:txBody>
          <a:bodyPr/>
          <a:lstStyle>
            <a:lvl1pPr marL="0" indent="0">
              <a:buNone/>
              <a:defRPr sz="1500"/>
            </a:lvl1pPr>
            <a:lvl2pPr marL="481478" indent="0">
              <a:buNone/>
              <a:defRPr sz="1300"/>
            </a:lvl2pPr>
            <a:lvl3pPr marL="962952" indent="0">
              <a:buNone/>
              <a:defRPr sz="1100"/>
            </a:lvl3pPr>
            <a:lvl4pPr marL="1444428" indent="0">
              <a:buNone/>
              <a:defRPr sz="900"/>
            </a:lvl4pPr>
            <a:lvl5pPr marL="1925903" indent="0">
              <a:buNone/>
              <a:defRPr sz="900"/>
            </a:lvl5pPr>
            <a:lvl6pPr marL="2407381" indent="0">
              <a:buNone/>
              <a:defRPr sz="900"/>
            </a:lvl6pPr>
            <a:lvl7pPr marL="2888856" indent="0">
              <a:buNone/>
              <a:defRPr sz="900"/>
            </a:lvl7pPr>
            <a:lvl8pPr marL="3370331" indent="0">
              <a:buNone/>
              <a:defRPr sz="900"/>
            </a:lvl8pPr>
            <a:lvl9pPr marL="38518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90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3221" y="416343"/>
            <a:ext cx="6537960" cy="1732756"/>
          </a:xfrm>
          <a:prstGeom prst="rect">
            <a:avLst/>
          </a:prstGeom>
        </p:spPr>
        <p:txBody>
          <a:bodyPr vert="horz" lIns="96296" tIns="48148" rIns="96296" bIns="4814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221" y="2425864"/>
            <a:ext cx="6537960" cy="6861234"/>
          </a:xfrm>
          <a:prstGeom prst="rect">
            <a:avLst/>
          </a:prstGeom>
        </p:spPr>
        <p:txBody>
          <a:bodyPr vert="horz" lIns="96296" tIns="48148" rIns="96296" bIns="4814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3223" y="9636057"/>
            <a:ext cx="1695027" cy="553519"/>
          </a:xfrm>
          <a:prstGeom prst="rect">
            <a:avLst/>
          </a:prstGeom>
        </p:spPr>
        <p:txBody>
          <a:bodyPr vert="horz" lIns="96296" tIns="48148" rIns="96296" bIns="4814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5C326-54AA-41B5-8907-88AFED19F39C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82008" y="9636057"/>
            <a:ext cx="2300393" cy="553519"/>
          </a:xfrm>
          <a:prstGeom prst="rect">
            <a:avLst/>
          </a:prstGeom>
        </p:spPr>
        <p:txBody>
          <a:bodyPr vert="horz" lIns="96296" tIns="48148" rIns="96296" bIns="4814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06154" y="9636057"/>
            <a:ext cx="1695027" cy="553519"/>
          </a:xfrm>
          <a:prstGeom prst="rect">
            <a:avLst/>
          </a:prstGeom>
        </p:spPr>
        <p:txBody>
          <a:bodyPr vert="horz" lIns="96296" tIns="48148" rIns="96296" bIns="4814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6BA92-F1C6-4E11-9025-18D436F91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17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952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108" indent="-361108" algn="l" defTabSz="962952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2399" indent="-300922" algn="l" defTabSz="962952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691" indent="-240738" algn="l" defTabSz="962952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165" indent="-240738" algn="l" defTabSz="962952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6642" indent="-240738" algn="l" defTabSz="962952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8118" indent="-240738" algn="l" defTabSz="962952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596" indent="-240738" algn="l" defTabSz="962952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1070" indent="-240738" algn="l" defTabSz="962952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2546" indent="-240738" algn="l" defTabSz="962952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478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952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4428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5903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7381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8856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0331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1809" algn="l" defTabSz="96295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6AE278-68F2-4508-9F73-11CB661EFA8A}"/>
              </a:ext>
            </a:extLst>
          </p:cNvPr>
          <p:cNvSpPr/>
          <p:nvPr userDrawn="1"/>
        </p:nvSpPr>
        <p:spPr>
          <a:xfrm>
            <a:off x="7045143" y="0"/>
            <a:ext cx="227014" cy="1039653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94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5C6D26-00B2-43E8-A4E9-7D85BF1C2D80}"/>
              </a:ext>
            </a:extLst>
          </p:cNvPr>
          <p:cNvSpPr/>
          <p:nvPr userDrawn="1"/>
        </p:nvSpPr>
        <p:spPr>
          <a:xfrm>
            <a:off x="-1" y="0"/>
            <a:ext cx="227014" cy="1039653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94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429" y="553522"/>
            <a:ext cx="6265545" cy="20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429" y="2767597"/>
            <a:ext cx="6265545" cy="6596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9428" y="9636054"/>
            <a:ext cx="1634490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2AE3-5ECC-461A-9257-B35675AA26F7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6334" y="9636054"/>
            <a:ext cx="2451735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30483" y="9636054"/>
            <a:ext cx="1634490" cy="55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DC02-7D05-47FE-8A59-2918A63971A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7E9B6E7D-439B-4D41-87C0-C0CC660E435F}"/>
              </a:ext>
            </a:extLst>
          </p:cNvPr>
          <p:cNvSpPr/>
          <p:nvPr userDrawn="1"/>
        </p:nvSpPr>
        <p:spPr>
          <a:xfrm rot="5400000">
            <a:off x="2996973" y="-3511773"/>
            <a:ext cx="755654" cy="77792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994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91624660-3146-4DE3-BE73-CA106CC21792}"/>
              </a:ext>
            </a:extLst>
          </p:cNvPr>
          <p:cNvSpPr/>
          <p:nvPr userDrawn="1"/>
        </p:nvSpPr>
        <p:spPr>
          <a:xfrm rot="16200000">
            <a:off x="3511773" y="6129111"/>
            <a:ext cx="755654" cy="77792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994"/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2920774A-01A9-4E29-A975-9C3C5CBFC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r="82128"/>
          <a:stretch/>
        </p:blipFill>
        <p:spPr>
          <a:xfrm>
            <a:off x="306792" y="224752"/>
            <a:ext cx="731667" cy="69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0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747" rtl="0" eaLnBrk="1" latinLnBrk="0" hangingPunct="1">
        <a:lnSpc>
          <a:spcPct val="90000"/>
        </a:lnSpc>
        <a:spcBef>
          <a:spcPct val="0"/>
        </a:spcBef>
        <a:buNone/>
        <a:defRPr kumimoji="1" sz="34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37" indent="-179937" algn="l" defTabSz="7197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810" indent="-179937" algn="l" defTabSz="71974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899684" indent="-179937" algn="l" defTabSz="71974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3pPr>
      <a:lvl4pPr marL="1259557" indent="-179937" algn="l" defTabSz="71974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431" indent="-179937" algn="l" defTabSz="71974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305" indent="-179937" algn="l" defTabSz="71974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178" indent="-179937" algn="l" defTabSz="71974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052" indent="-179937" algn="l" defTabSz="71974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8925" indent="-179937" algn="l" defTabSz="71974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874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747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621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494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368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241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115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8988" algn="l" defTabSz="71974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webinar/register/WN_afRO-RfeRjOm5FDvgT9mqQ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kk-net.com/privacy.html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46"/>
            <a:ext cx="7264400" cy="1037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角丸四角形 25">
            <a:extLst>
              <a:ext uri="{FF2B5EF4-FFF2-40B4-BE49-F238E27FC236}">
                <a16:creationId xmlns:a16="http://schemas.microsoft.com/office/drawing/2014/main" id="{13CDD522-0338-4586-A49C-A551F9B90239}"/>
              </a:ext>
            </a:extLst>
          </p:cNvPr>
          <p:cNvSpPr/>
          <p:nvPr/>
        </p:nvSpPr>
        <p:spPr>
          <a:xfrm>
            <a:off x="428647" y="204102"/>
            <a:ext cx="6407111" cy="1007020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037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78" tIns="50439" rIns="100878" bIns="50439" rtlCol="0" anchor="ctr"/>
          <a:lstStyle/>
          <a:p>
            <a:pPr algn="ctr"/>
            <a:endParaRPr lang="ja-JP" altLang="en-US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C6A3D2C-A1ED-4329-9EBF-C823396F9180}"/>
              </a:ext>
            </a:extLst>
          </p:cNvPr>
          <p:cNvSpPr/>
          <p:nvPr/>
        </p:nvSpPr>
        <p:spPr>
          <a:xfrm>
            <a:off x="-1" y="9902777"/>
            <a:ext cx="7264399" cy="323105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algn="ctr" latinLnBrk="1"/>
            <a:r>
              <a:rPr lang="en-US" altLang="ja-JP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主催</a:t>
            </a:r>
            <a:r>
              <a:rPr lang="en-US" altLang="ja-JP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株式会社 三和化学研究所</a:t>
            </a:r>
            <a:r>
              <a:rPr lang="ja-JP" altLang="ja-JP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 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738BF1E-C9B1-42EB-8FAA-0484816331F1}"/>
              </a:ext>
            </a:extLst>
          </p:cNvPr>
          <p:cNvSpPr txBox="1"/>
          <p:nvPr/>
        </p:nvSpPr>
        <p:spPr>
          <a:xfrm>
            <a:off x="223195" y="576961"/>
            <a:ext cx="6877112" cy="985154"/>
          </a:xfrm>
          <a:prstGeom prst="rect">
            <a:avLst/>
          </a:prstGeom>
          <a:noFill/>
        </p:spPr>
        <p:txBody>
          <a:bodyPr wrap="square" tIns="152533" bIns="152533" rtlCol="0" anchor="ctr" anchorCtr="0">
            <a:spAutoFit/>
          </a:bodyPr>
          <a:lstStyle/>
          <a:p>
            <a:pPr algn="ctr" defTabSz="968624"/>
            <a:r>
              <a:rPr lang="ja-JP" altLang="en-US" sz="24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itchFamily="50" charset="-128"/>
              </a:rPr>
              <a:t>新しい血糖コントロールアルゴリズムを考える会</a:t>
            </a:r>
            <a:endParaRPr lang="en-US" altLang="ja-JP" sz="24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itchFamily="50" charset="-128"/>
            </a:endParaRPr>
          </a:p>
          <a:p>
            <a:pPr algn="ctr" defTabSz="968624"/>
            <a:r>
              <a:rPr lang="ja-JP" altLang="en-US" sz="1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itchFamily="50" charset="-128"/>
              </a:rPr>
              <a:t>～持続可能な血糖マネジメントを目指した糖尿病治療のご提案～</a:t>
            </a:r>
            <a:endParaRPr lang="en-US" altLang="ja-JP" sz="18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itchFamily="50" charset="-128"/>
            </a:endParaRPr>
          </a:p>
        </p:txBody>
      </p:sp>
      <p:sp>
        <p:nvSpPr>
          <p:cNvPr id="31" name="AutoShape 45">
            <a:extLst>
              <a:ext uri="{FF2B5EF4-FFF2-40B4-BE49-F238E27FC236}">
                <a16:creationId xmlns:a16="http://schemas.microsoft.com/office/drawing/2014/main" id="{64067DEA-965F-49FC-9CBF-A619F169E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86" y="5647666"/>
            <a:ext cx="1508102" cy="398466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prstMaterial="metal">
            <a:bevelT w="139700" h="139700"/>
          </a:sp3d>
        </p:spPr>
        <p:txBody>
          <a:bodyPr wrap="none" lIns="185164" tIns="52375" rIns="37033" bIns="52375" anchor="ctr"/>
          <a:lstStyle/>
          <a:p>
            <a:pPr algn="ctr" defTabSz="1051656">
              <a:lnSpc>
                <a:spcPts val="3044"/>
              </a:lnSpc>
              <a:tabLst>
                <a:tab pos="3592618" algn="r"/>
              </a:tabLst>
              <a:defRPr/>
            </a:pPr>
            <a:r>
              <a:rPr lang="ja-JP" altLang="en-US" sz="2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　演　</a:t>
            </a:r>
            <a:r>
              <a:rPr lang="en-US" altLang="ja-JP" sz="2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Ⅰ</a:t>
            </a:r>
            <a:endParaRPr lang="ja-JP" altLang="en-US" sz="20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EF0CDF8-CA50-494F-8751-878B29877456}"/>
              </a:ext>
            </a:extLst>
          </p:cNvPr>
          <p:cNvSpPr/>
          <p:nvPr/>
        </p:nvSpPr>
        <p:spPr>
          <a:xfrm>
            <a:off x="613808" y="1485705"/>
            <a:ext cx="6061908" cy="12823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68357"/>
            <a:r>
              <a:rPr lang="ja-JP" altLang="en-US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日程</a:t>
            </a:r>
            <a:r>
              <a:rPr lang="zh-TW" altLang="en-US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zh-TW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2024</a:t>
            </a:r>
            <a:r>
              <a:rPr lang="zh-TW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zh-TW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日（金）</a:t>
            </a:r>
            <a:r>
              <a:rPr lang="en-US" altLang="ja-JP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18:50</a:t>
            </a:r>
            <a:r>
              <a:rPr lang="ja-JP" altLang="en-US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20:00</a:t>
            </a:r>
          </a:p>
          <a:p>
            <a:pPr defTabSz="930301"/>
            <a:r>
              <a:rPr lang="ja-JP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形式：</a:t>
            </a:r>
            <a:r>
              <a:rPr lang="en-US" altLang="ja-JP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WEB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配信（</a:t>
            </a:r>
            <a:r>
              <a:rPr lang="en-US" altLang="ja-JP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Zoom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ウェビナーを用いた</a:t>
            </a:r>
            <a:r>
              <a:rPr lang="en-US" altLang="ja-JP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Live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配信）</a:t>
            </a:r>
            <a:endParaRPr lang="en-US" altLang="ja-JP" sz="18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930301"/>
            <a:r>
              <a:rPr lang="ja-JP" altLang="en-US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本会は</a:t>
            </a:r>
            <a:r>
              <a:rPr lang="ja-JP" altLang="en-US" sz="1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事前登録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が必要となります。</a:t>
            </a:r>
            <a:endParaRPr lang="en-US" altLang="ja-JP" sz="18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930301"/>
            <a:r>
              <a:rPr lang="ja-JP" altLang="en-US" sz="1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登録</a:t>
            </a:r>
            <a:r>
              <a:rPr lang="ja-JP" altLang="en-US" sz="1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方法は、</a:t>
            </a:r>
            <a:r>
              <a:rPr lang="ja-JP" altLang="en-US" sz="18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裏面をご確認下さい</a:t>
            </a:r>
            <a:endParaRPr lang="en-US" altLang="ja-JP" sz="18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E94E101-9513-4511-B0AF-0D0C7C22F579}"/>
              </a:ext>
            </a:extLst>
          </p:cNvPr>
          <p:cNvSpPr txBox="1"/>
          <p:nvPr/>
        </p:nvSpPr>
        <p:spPr>
          <a:xfrm>
            <a:off x="447729" y="4634595"/>
            <a:ext cx="6227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総合座長</a:t>
            </a:r>
            <a:r>
              <a:rPr lang="en-US" altLang="ja-JP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鹿児島大学大学院　医歯学総合研究科</a:t>
            </a:r>
            <a:endParaRPr lang="en-US" altLang="ja-JP" sz="20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糖尿病・内分泌内科学　教授　</a:t>
            </a: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西尾</a:t>
            </a:r>
            <a:r>
              <a:rPr lang="zh-TW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善彦</a:t>
            </a:r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先生</a:t>
            </a:r>
            <a:endParaRPr kumimoji="0" lang="en-US" altLang="ja-JP" sz="20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6D21DA4-991A-44A0-89EF-826F47AE2917}"/>
              </a:ext>
            </a:extLst>
          </p:cNvPr>
          <p:cNvSpPr txBox="1"/>
          <p:nvPr/>
        </p:nvSpPr>
        <p:spPr>
          <a:xfrm>
            <a:off x="2093388" y="5690541"/>
            <a:ext cx="2972955" cy="38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889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19:00</a:t>
            </a:r>
            <a:r>
              <a:rPr lang="ja-JP" altLang="en-US" sz="1889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1889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19:20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9952FD1-1236-4711-A195-92D5F21465E4}"/>
              </a:ext>
            </a:extLst>
          </p:cNvPr>
          <p:cNvSpPr txBox="1"/>
          <p:nvPr/>
        </p:nvSpPr>
        <p:spPr>
          <a:xfrm>
            <a:off x="2139886" y="7580272"/>
            <a:ext cx="2972955" cy="38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889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19:20</a:t>
            </a:r>
            <a:r>
              <a:rPr lang="ja-JP" altLang="en-US" sz="1889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1889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20:00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23AAAB3-7730-4380-A5F8-C0C40712DFC2}"/>
              </a:ext>
            </a:extLst>
          </p:cNvPr>
          <p:cNvSpPr txBox="1"/>
          <p:nvPr/>
        </p:nvSpPr>
        <p:spPr>
          <a:xfrm>
            <a:off x="447729" y="3798156"/>
            <a:ext cx="638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79831"/>
            <a:r>
              <a:rPr kumimoji="0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0" lang="ja-JP" altLang="en-US" sz="1600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製品紹介　</a:t>
            </a:r>
            <a:r>
              <a:rPr kumimoji="0" lang="en-US" altLang="ja-JP" sz="1600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18:50</a:t>
            </a:r>
            <a:r>
              <a:rPr kumimoji="0" lang="ja-JP" altLang="en-US" sz="1600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kumimoji="0" lang="en-US" altLang="ja-JP" sz="1600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19:00</a:t>
            </a:r>
          </a:p>
          <a:p>
            <a:pPr defTabSz="479831"/>
            <a:r>
              <a:rPr kumimoji="0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株式会社三和化学研究所</a:t>
            </a:r>
            <a:endParaRPr kumimoji="0" lang="en-US" altLang="ja-JP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98485F6-F91D-44EF-9820-15890A2366A7}"/>
              </a:ext>
            </a:extLst>
          </p:cNvPr>
          <p:cNvSpPr txBox="1"/>
          <p:nvPr/>
        </p:nvSpPr>
        <p:spPr>
          <a:xfrm>
            <a:off x="258364" y="6079508"/>
            <a:ext cx="6741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79831"/>
            <a:r>
              <a:rPr kumimoji="0"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「</a:t>
            </a:r>
            <a:r>
              <a:rPr kumimoji="0" lang="en-US" altLang="ja-JP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SMBG</a:t>
            </a:r>
            <a:r>
              <a:rPr kumimoji="0"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kumimoji="0" lang="en-US" altLang="ja-JP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CGM</a:t>
            </a:r>
            <a:r>
              <a:rPr kumimoji="0"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の使い分け</a:t>
            </a:r>
            <a:endParaRPr kumimoji="0" lang="en-US" altLang="ja-JP" sz="2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 defTabSz="479831"/>
            <a:r>
              <a:rPr kumimoji="0"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～主体的な自己管理を目指して～」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D7B502-21B7-454C-82BC-55E0DF171781}"/>
              </a:ext>
            </a:extLst>
          </p:cNvPr>
          <p:cNvSpPr txBox="1"/>
          <p:nvPr/>
        </p:nvSpPr>
        <p:spPr>
          <a:xfrm>
            <a:off x="466717" y="6902981"/>
            <a:ext cx="6227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79831"/>
            <a:r>
              <a:rPr kumimoji="0" lang="en-US" altLang="ja-JP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0"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演者</a:t>
            </a:r>
            <a:r>
              <a:rPr kumimoji="0" lang="en-US" altLang="ja-JP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0"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鹿児島大学病院　</a:t>
            </a:r>
            <a:r>
              <a:rPr kumimoji="0" lang="zh-TW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糖尿病看護認定看護師</a:t>
            </a:r>
            <a:r>
              <a:rPr kumimoji="0"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0" lang="en-US" altLang="ja-JP" sz="20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 defTabSz="479831"/>
            <a:r>
              <a:rPr kumimoji="0"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</a:t>
            </a:r>
            <a:r>
              <a:rPr kumimoji="0"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井手迫　和美</a:t>
            </a:r>
            <a:r>
              <a:rPr kumimoji="0"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先生</a:t>
            </a:r>
            <a:endParaRPr kumimoji="0" lang="en-US" altLang="ja-JP" sz="20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AutoShape 45">
            <a:extLst>
              <a:ext uri="{FF2B5EF4-FFF2-40B4-BE49-F238E27FC236}">
                <a16:creationId xmlns:a16="http://schemas.microsoft.com/office/drawing/2014/main" id="{3582B21A-0D0D-432E-AE32-52DCDD78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86" y="7556826"/>
            <a:ext cx="1508102" cy="398466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prstMaterial="metal">
            <a:bevelT w="139700" h="139700"/>
          </a:sp3d>
        </p:spPr>
        <p:txBody>
          <a:bodyPr wrap="none" lIns="185164" tIns="52375" rIns="37033" bIns="52375" anchor="ctr"/>
          <a:lstStyle/>
          <a:p>
            <a:pPr algn="ctr" defTabSz="1051656">
              <a:lnSpc>
                <a:spcPts val="3044"/>
              </a:lnSpc>
              <a:tabLst>
                <a:tab pos="3592618" algn="r"/>
              </a:tabLst>
              <a:defRPr/>
            </a:pPr>
            <a:r>
              <a:rPr lang="ja-JP" altLang="en-US" sz="2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　演　</a:t>
            </a:r>
            <a:r>
              <a:rPr lang="en-US" altLang="ja-JP" sz="2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Ⅱ</a:t>
            </a:r>
            <a:endParaRPr lang="ja-JP" altLang="en-US" sz="20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D180F8C-6FD6-4F86-8D51-862495C299BA}"/>
              </a:ext>
            </a:extLst>
          </p:cNvPr>
          <p:cNvSpPr txBox="1"/>
          <p:nvPr/>
        </p:nvSpPr>
        <p:spPr>
          <a:xfrm>
            <a:off x="367710" y="8024951"/>
            <a:ext cx="638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79831"/>
            <a:r>
              <a:rPr kumimoji="0" lang="ja-JP" altLang="en-US" sz="2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kumimoji="0" lang="en-US" altLang="ja-JP" sz="2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0" lang="ja-JP" altLang="en-US" sz="2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型糖尿病の薬物療法のアルゴリズム</a:t>
            </a:r>
            <a:endParaRPr kumimoji="0" lang="en-US" altLang="ja-JP" sz="28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 defTabSz="479831"/>
            <a:r>
              <a:rPr kumimoji="0" lang="ja-JP" altLang="en-US" sz="2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策定・改定の経緯とその有用性」</a:t>
            </a:r>
            <a:endParaRPr kumimoji="0" lang="ja-JP" altLang="en-US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8011C68-68DA-487D-B727-AC1008A8F04D}"/>
              </a:ext>
            </a:extLst>
          </p:cNvPr>
          <p:cNvSpPr txBox="1"/>
          <p:nvPr/>
        </p:nvSpPr>
        <p:spPr>
          <a:xfrm>
            <a:off x="447729" y="8945320"/>
            <a:ext cx="6227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altLang="ja-JP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0"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演者</a:t>
            </a:r>
            <a:r>
              <a:rPr kumimoji="0" lang="en-US" altLang="ja-JP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0"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熊本大学病院　糖尿病・代謝・内分泌内科</a:t>
            </a:r>
            <a:endParaRPr lang="en-US" altLang="ja-JP" sz="20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講師</a:t>
            </a:r>
            <a:r>
              <a:rPr lang="zh-TW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近藤</a:t>
            </a:r>
            <a:r>
              <a:rPr lang="zh-TW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龍也</a:t>
            </a:r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先生</a:t>
            </a:r>
            <a:endParaRPr kumimoji="0" lang="en-US" altLang="ja-JP" sz="20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84ACFCC-368B-422C-AAAC-440FBF975732}"/>
              </a:ext>
            </a:extLst>
          </p:cNvPr>
          <p:cNvSpPr/>
          <p:nvPr/>
        </p:nvSpPr>
        <p:spPr>
          <a:xfrm>
            <a:off x="478440" y="3026790"/>
            <a:ext cx="6309273" cy="553937"/>
          </a:xfrm>
          <a:prstGeom prst="rect">
            <a:avLst/>
          </a:prstGeom>
          <a:solidFill>
            <a:srgbClr val="CCFFFF"/>
          </a:solidFill>
          <a:ln w="28575">
            <a:solidFill>
              <a:srgbClr val="CC0066"/>
            </a:solidFill>
          </a:ln>
        </p:spPr>
        <p:txBody>
          <a:bodyPr wrap="square" lIns="91379" tIns="45690" rIns="91379" bIns="45690">
            <a:spAutoFit/>
          </a:bodyPr>
          <a:lstStyle/>
          <a:p>
            <a:pPr latinLnBrk="1"/>
            <a:r>
              <a:rPr lang="ja-JP" altLang="en-US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◎地域糖尿病療養指導士</a:t>
            </a:r>
            <a:r>
              <a:rPr lang="en-US" altLang="ja-JP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(CDEL)</a:t>
            </a:r>
            <a:r>
              <a:rPr lang="ja-JP" altLang="en-US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認定更新のための研修会として、</a:t>
            </a:r>
            <a:endParaRPr lang="en-US" altLang="ja-JP" sz="15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atinLnBrk="1"/>
            <a:r>
              <a:rPr lang="ja-JP" altLang="en-US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鹿児島・北九州・大分・筑後・佐賀・長崎・沖縄エリアの認定単位を</a:t>
            </a:r>
            <a:r>
              <a:rPr lang="ja-JP" altLang="en-US" sz="15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申請予定</a:t>
            </a:r>
            <a:endParaRPr lang="ja-JP" altLang="ja-JP" sz="15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431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53A675-1DED-4FDB-B498-3A63B86983BC}"/>
              </a:ext>
            </a:extLst>
          </p:cNvPr>
          <p:cNvSpPr txBox="1"/>
          <p:nvPr/>
        </p:nvSpPr>
        <p:spPr>
          <a:xfrm>
            <a:off x="73088" y="3905066"/>
            <a:ext cx="6562174" cy="212365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③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メール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から申し込む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下記の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〈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個人情報の取り扱いについて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の内容に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同意いただいた上でお申し込みをお願いします。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下記の内容をご記入いただき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宛先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r_katakawa@skk-net.com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（三和化学研究所 形川）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件名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3/8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講演会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新しい血糖コントロールアルゴリズムを考える会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参加希望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メール本文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 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お名前・施設名・職種・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CDEL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認定番号をご記載ください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E761C1F-F0EC-4B2F-86E7-BE8BC13BED36}"/>
              </a:ext>
            </a:extLst>
          </p:cNvPr>
          <p:cNvSpPr/>
          <p:nvPr/>
        </p:nvSpPr>
        <p:spPr>
          <a:xfrm>
            <a:off x="161282" y="8438779"/>
            <a:ext cx="71031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885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株式会社三和化学研究所　九州支店 ℡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092-411-5855(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平日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8:30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17:15)</a:t>
            </a:r>
          </a:p>
          <a:p>
            <a:pPr lvl="0"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形川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諒太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℡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090-8677-9490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0F420D5-04FF-4016-AE84-2411821E1134}"/>
              </a:ext>
            </a:extLst>
          </p:cNvPr>
          <p:cNvSpPr/>
          <p:nvPr/>
        </p:nvSpPr>
        <p:spPr bwMode="auto">
          <a:xfrm>
            <a:off x="62605" y="1171292"/>
            <a:ext cx="7103116" cy="145475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txBody>
          <a:bodyPr lIns="0" tIns="0" rIns="0" bIns="0" rtlCol="0" anchor="ctr"/>
          <a:lstStyle/>
          <a:p>
            <a:pPr marL="0" marR="0" lvl="0" indent="0" algn="ctr" defTabSz="9629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-OTF 新ゴ Pro M" pitchFamily="34" charset="-128"/>
              <a:ea typeface="A-OTF 新ゴ Pro M" pitchFamily="34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26C67-FB24-48CA-BFDD-AD7982C238E5}"/>
              </a:ext>
            </a:extLst>
          </p:cNvPr>
          <p:cNvSpPr txBox="1"/>
          <p:nvPr/>
        </p:nvSpPr>
        <p:spPr>
          <a:xfrm>
            <a:off x="79221" y="2731360"/>
            <a:ext cx="6273487" cy="105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96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r>
              <a:rPr kumimoji="1" lang="en-US" altLang="ja-JP" sz="199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Zoom</a:t>
            </a: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アプリ</a:t>
            </a: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もしくは</a:t>
            </a:r>
            <a:r>
              <a:rPr kumimoji="1" lang="en-US" altLang="ja-JP" sz="199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ZOOM</a:t>
            </a: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ホームページ</a:t>
            </a: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から申し込む</a:t>
            </a:r>
            <a:endParaRPr kumimoji="1" lang="en-US" altLang="ja-JP" sz="110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596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lvl="0" defTabSz="959663"/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ミーティング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ID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971 2075 4449</a:t>
            </a:r>
          </a:p>
          <a:p>
            <a:pPr lvl="0" defTabSz="959663"/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パスコード：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421392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BE672B9E-82D8-4968-A381-927DE14DA3EF}"/>
              </a:ext>
            </a:extLst>
          </p:cNvPr>
          <p:cNvSpPr/>
          <p:nvPr/>
        </p:nvSpPr>
        <p:spPr bwMode="auto">
          <a:xfrm>
            <a:off x="62605" y="3898196"/>
            <a:ext cx="7103116" cy="2162130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txBody>
          <a:bodyPr lIns="0" tIns="0" rIns="0" bIns="0" rtlCol="0" anchor="ctr"/>
          <a:lstStyle/>
          <a:p>
            <a:pPr marL="0" marR="0" lvl="0" indent="0" algn="ctr" defTabSz="9629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-OTF 新ゴ Pro M" pitchFamily="34" charset="-128"/>
              <a:ea typeface="A-OTF 新ゴ Pro M" pitchFamily="34" charset="-128"/>
              <a:cs typeface="+mn-cs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055E2095-E7FA-40CD-8E46-90FE965456D4}"/>
              </a:ext>
            </a:extLst>
          </p:cNvPr>
          <p:cNvSpPr/>
          <p:nvPr/>
        </p:nvSpPr>
        <p:spPr bwMode="auto">
          <a:xfrm>
            <a:off x="72947" y="2739646"/>
            <a:ext cx="7103116" cy="1044951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txBody>
          <a:bodyPr lIns="0" tIns="0" rIns="0" bIns="0" rtlCol="0" anchor="ctr"/>
          <a:lstStyle/>
          <a:p>
            <a:pPr marL="0" marR="0" lvl="0" indent="0" algn="ctr" defTabSz="9629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-OTF 新ゴ Pro M" pitchFamily="34" charset="-128"/>
              <a:ea typeface="A-OTF 新ゴ Pro M" pitchFamily="34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E6E2A5-7AB0-474B-9AAF-460879422CE1}"/>
              </a:ext>
            </a:extLst>
          </p:cNvPr>
          <p:cNvSpPr/>
          <p:nvPr/>
        </p:nvSpPr>
        <p:spPr>
          <a:xfrm>
            <a:off x="2768164" y="3961430"/>
            <a:ext cx="30572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8440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二次元コードから簡単にメール送信可能 →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3C5CE5-7C3C-42D0-B6D8-F41B9BE72700}"/>
              </a:ext>
            </a:extLst>
          </p:cNvPr>
          <p:cNvSpPr txBox="1"/>
          <p:nvPr/>
        </p:nvSpPr>
        <p:spPr>
          <a:xfrm>
            <a:off x="161855" y="6096000"/>
            <a:ext cx="69829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１．必要事項をご入力いただき、事前登録をお願い致します。</a:t>
            </a:r>
            <a:endParaRPr kumimoji="1" lang="en-US" altLang="ja-JP" dirty="0"/>
          </a:p>
          <a:p>
            <a:r>
              <a:rPr lang="ja-JP" altLang="en-US" dirty="0"/>
              <a:t>２．事務局より登録完了メール（視聴用</a:t>
            </a:r>
            <a:r>
              <a:rPr lang="en-US" altLang="ja-JP" dirty="0"/>
              <a:t>URL</a:t>
            </a:r>
            <a:r>
              <a:rPr lang="ja-JP" altLang="en-US" dirty="0"/>
              <a:t>）を送付します。</a:t>
            </a:r>
            <a:endParaRPr lang="en-US" altLang="ja-JP" dirty="0"/>
          </a:p>
          <a:p>
            <a:r>
              <a:rPr kumimoji="1" lang="ja-JP" altLang="en-US" dirty="0"/>
              <a:t>３．開催日時が近づきましたら、リマインドメールをご案内します。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65EC73-846D-4D99-977D-0D0C68EA77C8}"/>
              </a:ext>
            </a:extLst>
          </p:cNvPr>
          <p:cNvSpPr txBox="1"/>
          <p:nvPr/>
        </p:nvSpPr>
        <p:spPr>
          <a:xfrm>
            <a:off x="0" y="730254"/>
            <a:ext cx="2768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＜事前登録方法＞</a:t>
            </a:r>
            <a:endParaRPr lang="en-US" altLang="ja-JP" sz="2400" b="1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0CEF460-900D-4A03-B0AA-735D61278616}"/>
              </a:ext>
            </a:extLst>
          </p:cNvPr>
          <p:cNvSpPr txBox="1"/>
          <p:nvPr/>
        </p:nvSpPr>
        <p:spPr>
          <a:xfrm>
            <a:off x="-1" y="7054618"/>
            <a:ext cx="2985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＜当日の視聴方法＞</a:t>
            </a:r>
            <a:endParaRPr lang="en-US" altLang="ja-JP" sz="2400" b="1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599CE2-0269-46C7-BDEF-AAB6B46EE959}"/>
              </a:ext>
            </a:extLst>
          </p:cNvPr>
          <p:cNvSpPr txBox="1"/>
          <p:nvPr/>
        </p:nvSpPr>
        <p:spPr>
          <a:xfrm>
            <a:off x="161855" y="7418238"/>
            <a:ext cx="69829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登録完了メール内の</a:t>
            </a:r>
            <a:r>
              <a:rPr kumimoji="1" lang="en-US" altLang="ja-JP" dirty="0"/>
              <a:t>『</a:t>
            </a:r>
            <a:r>
              <a:rPr kumimoji="1" lang="ja-JP" altLang="en-US" dirty="0"/>
              <a:t>ここをクリックして参加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をクリックして入室し、</a:t>
            </a:r>
            <a:endParaRPr kumimoji="1" lang="en-US" altLang="ja-JP" dirty="0"/>
          </a:p>
          <a:p>
            <a:r>
              <a:rPr lang="en-US" altLang="ja-JP" dirty="0"/>
              <a:t>『</a:t>
            </a:r>
            <a:r>
              <a:rPr lang="ja-JP" altLang="en-US" dirty="0"/>
              <a:t>コンピュータでオーディオに参加</a:t>
            </a:r>
            <a:r>
              <a:rPr lang="en-US" altLang="ja-JP" dirty="0"/>
              <a:t>』</a:t>
            </a:r>
            <a:r>
              <a:rPr lang="ja-JP" altLang="en-US" dirty="0"/>
              <a:t>を選択してください</a:t>
            </a:r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95D8C2C-918C-4935-B6F8-E17D6CC997C4}"/>
              </a:ext>
            </a:extLst>
          </p:cNvPr>
          <p:cNvSpPr txBox="1"/>
          <p:nvPr/>
        </p:nvSpPr>
        <p:spPr>
          <a:xfrm>
            <a:off x="-2" y="8094344"/>
            <a:ext cx="2985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＜お問い合わせ先＞</a:t>
            </a:r>
            <a:endParaRPr lang="en-US" altLang="ja-JP" sz="2400" b="1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DF21F42-5E06-CAB5-2733-4E9398499D43}"/>
              </a:ext>
            </a:extLst>
          </p:cNvPr>
          <p:cNvSpPr txBox="1"/>
          <p:nvPr/>
        </p:nvSpPr>
        <p:spPr>
          <a:xfrm>
            <a:off x="223195" y="-87584"/>
            <a:ext cx="6877112" cy="954376"/>
          </a:xfrm>
          <a:prstGeom prst="rect">
            <a:avLst/>
          </a:prstGeom>
          <a:noFill/>
        </p:spPr>
        <p:txBody>
          <a:bodyPr wrap="square" tIns="152533" bIns="152533" rtlCol="0" anchor="ctr" anchorCtr="0">
            <a:spAutoFit/>
          </a:bodyPr>
          <a:lstStyle/>
          <a:p>
            <a:pPr algn="ctr" defTabSz="968624"/>
            <a:r>
              <a:rPr lang="ja-JP" altLang="en-US" sz="24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itchFamily="50" charset="-128"/>
              </a:rPr>
              <a:t>新しい血糖コントロールアルゴリズムを考える会</a:t>
            </a:r>
            <a:endParaRPr lang="en-US" altLang="ja-JP" sz="24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itchFamily="50" charset="-128"/>
            </a:endParaRPr>
          </a:p>
          <a:p>
            <a:pPr algn="ctr" defTabSz="968624"/>
            <a:r>
              <a:rPr lang="ja-JP" altLang="en-US" sz="1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itchFamily="50" charset="-128"/>
              </a:rPr>
              <a:t>～持続可能な血糖マネジメントを目指した糖尿病治療のご提案～</a:t>
            </a:r>
            <a:endParaRPr lang="en-US" altLang="ja-JP" sz="18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itchFamily="50" charset="-128"/>
            </a:endParaRPr>
          </a:p>
        </p:txBody>
      </p:sp>
      <p:pic>
        <p:nvPicPr>
          <p:cNvPr id="9" name="図 8" descr="QR コード&#10;&#10;自動的に生成された説明">
            <a:extLst>
              <a:ext uri="{FF2B5EF4-FFF2-40B4-BE49-F238E27FC236}">
                <a16:creationId xmlns:a16="http://schemas.microsoft.com/office/drawing/2014/main" id="{D439C22E-0397-120D-3B3F-FDB058A94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064" y="1249980"/>
            <a:ext cx="1321075" cy="132107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A7CD13A-6288-6C56-8689-EDE78FB4DC72}"/>
              </a:ext>
            </a:extLst>
          </p:cNvPr>
          <p:cNvSpPr/>
          <p:nvPr/>
        </p:nvSpPr>
        <p:spPr>
          <a:xfrm>
            <a:off x="79221" y="1176807"/>
            <a:ext cx="6668884" cy="953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596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r>
              <a:rPr kumimoji="1" lang="en-US" altLang="ja-JP" sz="199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URL</a:t>
            </a: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もしくは</a:t>
            </a: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二次元コード</a:t>
            </a:r>
            <a:r>
              <a:rPr kumimoji="1" lang="ja-JP" altLang="en-US" sz="199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から申し込む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596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596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右記の二次元コードを読み込む、もしくは下記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URL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へアクセスしてください。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defTabSz="959663"/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URL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：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  <a:hlinkClick r:id="rId3"/>
              </a:rPr>
              <a:t>https://zoom.us/webinar/register/WN_afRO-RfeRjOm5FDvgT9mqQ</a:t>
            </a:r>
            <a:endParaRPr lang="en-US" altLang="ja-JP" sz="1400" dirty="0">
              <a:effectLst/>
            </a:endParaRPr>
          </a:p>
        </p:txBody>
      </p:sp>
      <p:pic>
        <p:nvPicPr>
          <p:cNvPr id="13" name="図 12" descr="QR コード&#10;&#10;自動的に生成された説明">
            <a:extLst>
              <a:ext uri="{FF2B5EF4-FFF2-40B4-BE49-F238E27FC236}">
                <a16:creationId xmlns:a16="http://schemas.microsoft.com/office/drawing/2014/main" id="{D5E30AEE-1DC6-412F-D02D-6F9EF6F49A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064" y="4065877"/>
            <a:ext cx="1304576" cy="130457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CF08E57-5270-18C3-ABEC-47DF6556458D}"/>
              </a:ext>
            </a:extLst>
          </p:cNvPr>
          <p:cNvSpPr/>
          <p:nvPr/>
        </p:nvSpPr>
        <p:spPr>
          <a:xfrm>
            <a:off x="103427" y="9076289"/>
            <a:ext cx="7025292" cy="1264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8858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個人情報の取り扱いについて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lvl="0" defTabSz="8858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収集した個人情報は、個人情報保護法及び当社社内規定に従い適切に管理します。</a:t>
            </a:r>
          </a:p>
          <a:p>
            <a:pPr lvl="0" defTabSz="8858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また、収集した個人情報は、下記の目的以外には使用せず、ご本人の同意を得ずに第三者に提供することはありません。</a:t>
            </a:r>
          </a:p>
          <a:p>
            <a:pPr lvl="0" defTabSz="8858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➀講演会の運営（出席者の確認・連絡）および今後の講演会のご案内</a:t>
            </a:r>
          </a:p>
          <a:p>
            <a:pPr lvl="0" defTabSz="8858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②医薬品・診断薬の適正使用情報および医学・薬学に関する情報提供</a:t>
            </a:r>
          </a:p>
          <a:p>
            <a:pPr lvl="0" defTabSz="8858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株式会社三和化学研究所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個人情報保護に関する取り組み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b="0" i="0" u="none" strike="noStrike" dirty="0">
                <a:solidFill>
                  <a:srgbClr val="0956B5"/>
                </a:solidFill>
                <a:effectLst/>
                <a:latin typeface="Noto Sans JP"/>
                <a:hlinkClick r:id="rId5"/>
              </a:rPr>
              <a:t>https://www.skk-net.com/privacy.html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8858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責任者：九州支店 九州南営業所 所長 水野 真之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54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5851</TotalTime>
  <Words>630</Words>
  <Application>Microsoft Office PowerPoint</Application>
  <PresentationFormat>ユーザー設定</PresentationFormat>
  <Paragraphs>63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A-OTF 新ゴ Pro M</vt:lpstr>
      <vt:lpstr>Meiryo UI</vt:lpstr>
      <vt:lpstr>Noto Sans JP</vt:lpstr>
      <vt:lpstr>UD デジタル 教科書体 NK-B</vt:lpstr>
      <vt:lpstr>Arial</vt:lpstr>
      <vt:lpstr>Calibri</vt:lpstr>
      <vt:lpstr>Calibri Light</vt:lpstr>
      <vt:lpstr>Office ​​テーマ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skk</dc:creator>
  <cp:lastModifiedBy>千穂 村上</cp:lastModifiedBy>
  <cp:revision>101</cp:revision>
  <cp:lastPrinted>2023-09-06T09:10:17Z</cp:lastPrinted>
  <dcterms:created xsi:type="dcterms:W3CDTF">2016-01-20T23:42:49Z</dcterms:created>
  <dcterms:modified xsi:type="dcterms:W3CDTF">2024-02-09T13:40:52Z</dcterms:modified>
</cp:coreProperties>
</file>