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7"/>
  </p:notesMasterIdLst>
  <p:sldIdLst>
    <p:sldId id="266" r:id="rId5"/>
    <p:sldId id="270" r:id="rId6"/>
  </p:sldIdLst>
  <p:sldSz cx="6858000" cy="9906000" type="A4"/>
  <p:notesSz cx="6797675" cy="9928225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CC00"/>
    <a:srgbClr val="CC3300"/>
    <a:srgbClr val="B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86" autoAdjust="0"/>
  </p:normalViewPr>
  <p:slideViewPr>
    <p:cSldViewPr snapToGrid="0" snapToObjects="1">
      <p:cViewPr varScale="1">
        <p:scale>
          <a:sx n="37" d="100"/>
          <a:sy n="37" d="100"/>
        </p:scale>
        <p:origin x="2026" y="53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805AF-5F89-4C68-81B5-2D04535FCC25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E08AD-5FBC-402A-82C7-FC10CCB89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24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5"/>
            <a:ext cx="6172632" cy="165001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684" y="2311792"/>
            <a:ext cx="6172632" cy="65368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0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238" y="397065"/>
            <a:ext cx="1542078" cy="8451571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684" y="397065"/>
            <a:ext cx="4492328" cy="84515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78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5"/>
            <a:ext cx="6172632" cy="165001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684" y="2311792"/>
            <a:ext cx="6172632" cy="65368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5087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83" y="6366253"/>
            <a:ext cx="5829948" cy="1966199"/>
          </a:xfrm>
          <a:prstGeom prst="rect">
            <a:avLst/>
          </a:prstGeo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83" y="4198580"/>
            <a:ext cx="5829948" cy="21676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14"/>
            </a:lvl1pPr>
            <a:lvl2pPr marL="414680" indent="0">
              <a:buNone/>
              <a:defRPr sz="1633"/>
            </a:lvl2pPr>
            <a:lvl3pPr marL="829361" indent="0">
              <a:buNone/>
              <a:defRPr sz="1451"/>
            </a:lvl3pPr>
            <a:lvl4pPr marL="1244041" indent="0">
              <a:buNone/>
              <a:defRPr sz="1270"/>
            </a:lvl4pPr>
            <a:lvl5pPr marL="1658722" indent="0">
              <a:buNone/>
              <a:defRPr sz="1270"/>
            </a:lvl5pPr>
            <a:lvl6pPr marL="2073402" indent="0">
              <a:buNone/>
              <a:defRPr sz="1270"/>
            </a:lvl6pPr>
            <a:lvl7pPr marL="2488082" indent="0">
              <a:buNone/>
              <a:defRPr sz="1270"/>
            </a:lvl7pPr>
            <a:lvl8pPr marL="2902763" indent="0">
              <a:buNone/>
              <a:defRPr sz="1270"/>
            </a:lvl8pPr>
            <a:lvl9pPr marL="3317443" indent="0">
              <a:buNone/>
              <a:defRPr sz="12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4894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5"/>
            <a:ext cx="6172632" cy="165001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684" y="2311792"/>
            <a:ext cx="3016484" cy="6536843"/>
          </a:xfrm>
          <a:prstGeom prst="rect">
            <a:avLst/>
          </a:prstGeo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7394" y="2311792"/>
            <a:ext cx="3017923" cy="6536843"/>
          </a:xfrm>
          <a:prstGeom prst="rect">
            <a:avLst/>
          </a:prstGeo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2550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5"/>
            <a:ext cx="6172632" cy="1650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684" y="2217673"/>
            <a:ext cx="3030882" cy="9235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684" y="3141214"/>
            <a:ext cx="3030882" cy="5707421"/>
          </a:xfrm>
          <a:prstGeom prst="rect">
            <a:avLst/>
          </a:prstGeo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434" y="2217673"/>
            <a:ext cx="3030882" cy="9235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434" y="3141214"/>
            <a:ext cx="3030882" cy="5707421"/>
          </a:xfrm>
          <a:prstGeom prst="rect">
            <a:avLst/>
          </a:prstGeo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4986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5"/>
            <a:ext cx="6172632" cy="165001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760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13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6" y="394123"/>
            <a:ext cx="2256243" cy="1679432"/>
          </a:xfrm>
          <a:prstGeom prst="rect">
            <a:avLst/>
          </a:prstGeo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0999" y="394122"/>
            <a:ext cx="3834318" cy="8454512"/>
          </a:xfrm>
          <a:prstGeom prst="rect">
            <a:avLst/>
          </a:prstGeom>
        </p:spPr>
        <p:txBody>
          <a:bodyPr/>
          <a:lstStyle>
            <a:lvl1pPr>
              <a:defRPr sz="2902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686" y="2073554"/>
            <a:ext cx="2256243" cy="6775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012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819" y="6933907"/>
            <a:ext cx="4113648" cy="819127"/>
          </a:xfrm>
          <a:prstGeom prst="rect">
            <a:avLst/>
          </a:prstGeo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819" y="885305"/>
            <a:ext cx="4113648" cy="5942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02"/>
            </a:lvl1pPr>
            <a:lvl2pPr marL="414680" indent="0">
              <a:buNone/>
              <a:defRPr sz="2540"/>
            </a:lvl2pPr>
            <a:lvl3pPr marL="829361" indent="0">
              <a:buNone/>
              <a:defRPr sz="2177"/>
            </a:lvl3pPr>
            <a:lvl4pPr marL="1244041" indent="0">
              <a:buNone/>
              <a:defRPr sz="1814"/>
            </a:lvl4pPr>
            <a:lvl5pPr marL="1658722" indent="0">
              <a:buNone/>
              <a:defRPr sz="1814"/>
            </a:lvl5pPr>
            <a:lvl6pPr marL="2073402" indent="0">
              <a:buNone/>
              <a:defRPr sz="1814"/>
            </a:lvl6pPr>
            <a:lvl7pPr marL="2488082" indent="0">
              <a:buNone/>
              <a:defRPr sz="1814"/>
            </a:lvl7pPr>
            <a:lvl8pPr marL="2902763" indent="0">
              <a:buNone/>
              <a:defRPr sz="1814"/>
            </a:lvl8pPr>
            <a:lvl9pPr marL="3317443" indent="0">
              <a:buNone/>
              <a:defRPr sz="1814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819" y="7753034"/>
            <a:ext cx="4113648" cy="11617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6981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81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02794" rtl="0" eaLnBrk="0" fontAlgn="base" hangingPunct="0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+mj-lt"/>
          <a:ea typeface="+mj-ea"/>
          <a:cs typeface="+mj-cs"/>
        </a:defRPr>
      </a:lvl1pPr>
      <a:lvl2pPr algn="ctr" defTabSz="902794" rtl="0" eaLnBrk="0" fontAlgn="base" hangingPunct="0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02794" rtl="0" eaLnBrk="0" fontAlgn="base" hangingPunct="0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02794" rtl="0" eaLnBrk="0" fontAlgn="base" hangingPunct="0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02794" rtl="0" eaLnBrk="0" fontAlgn="base" hangingPunct="0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14680" algn="ctr" defTabSz="902794" rtl="0" fontAlgn="base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29361" algn="ctr" defTabSz="902794" rtl="0" fontAlgn="base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44041" algn="ctr" defTabSz="902794" rtl="0" fontAlgn="base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58722" algn="ctr" defTabSz="902794" rtl="0" fontAlgn="base">
        <a:spcBef>
          <a:spcPct val="0"/>
        </a:spcBef>
        <a:spcAft>
          <a:spcPct val="0"/>
        </a:spcAft>
        <a:defRPr kumimoji="1" sz="4354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368" indent="-338368" algn="l" defTabSz="902794" rtl="0" eaLnBrk="0" fontAlgn="base" hangingPunct="0">
        <a:spcBef>
          <a:spcPct val="20000"/>
        </a:spcBef>
        <a:spcAft>
          <a:spcPct val="0"/>
        </a:spcAft>
        <a:buChar char="•"/>
        <a:defRPr kumimoji="1" sz="3175">
          <a:solidFill>
            <a:schemeClr val="tx1"/>
          </a:solidFill>
          <a:latin typeface="+mn-lt"/>
          <a:ea typeface="+mn-ea"/>
          <a:cs typeface="+mn-cs"/>
        </a:defRPr>
      </a:lvl1pPr>
      <a:lvl2pPr marL="734330" indent="-282213" algn="l" defTabSz="902794" rtl="0" eaLnBrk="0" fontAlgn="base" hangingPunct="0">
        <a:spcBef>
          <a:spcPct val="20000"/>
        </a:spcBef>
        <a:spcAft>
          <a:spcPct val="0"/>
        </a:spcAft>
        <a:buChar char="–"/>
        <a:defRPr kumimoji="1" sz="2721">
          <a:solidFill>
            <a:schemeClr val="tx1"/>
          </a:solidFill>
          <a:latin typeface="+mn-lt"/>
          <a:ea typeface="+mn-ea"/>
        </a:defRPr>
      </a:lvl2pPr>
      <a:lvl3pPr marL="1128852" indent="-226059" algn="l" defTabSz="902794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80969" indent="-226059" algn="l" defTabSz="902794" rtl="0" eaLnBrk="0" fontAlgn="base" hangingPunct="0">
        <a:spcBef>
          <a:spcPct val="20000"/>
        </a:spcBef>
        <a:spcAft>
          <a:spcPct val="0"/>
        </a:spcAft>
        <a:buChar char="–"/>
        <a:defRPr kumimoji="1" sz="1995">
          <a:solidFill>
            <a:schemeClr val="tx1"/>
          </a:solidFill>
          <a:latin typeface="+mn-lt"/>
          <a:ea typeface="+mn-ea"/>
        </a:defRPr>
      </a:lvl4pPr>
      <a:lvl5pPr marL="2031646" indent="-226059" algn="l" defTabSz="902794" rtl="0" eaLnBrk="0" fontAlgn="base" hangingPunct="0">
        <a:spcBef>
          <a:spcPct val="20000"/>
        </a:spcBef>
        <a:spcAft>
          <a:spcPct val="0"/>
        </a:spcAft>
        <a:buChar char="»"/>
        <a:defRPr kumimoji="1" sz="1995">
          <a:solidFill>
            <a:schemeClr val="tx1"/>
          </a:solidFill>
          <a:latin typeface="+mn-lt"/>
          <a:ea typeface="+mn-ea"/>
        </a:defRPr>
      </a:lvl5pPr>
      <a:lvl6pPr marL="2446327" indent="-226059" algn="l" defTabSz="902794" rtl="0" fontAlgn="base">
        <a:spcBef>
          <a:spcPct val="20000"/>
        </a:spcBef>
        <a:spcAft>
          <a:spcPct val="0"/>
        </a:spcAft>
        <a:buChar char="»"/>
        <a:defRPr kumimoji="1" sz="1995">
          <a:solidFill>
            <a:schemeClr val="tx1"/>
          </a:solidFill>
          <a:latin typeface="+mn-lt"/>
          <a:ea typeface="+mn-ea"/>
        </a:defRPr>
      </a:lvl6pPr>
      <a:lvl7pPr marL="2861007" indent="-226059" algn="l" defTabSz="902794" rtl="0" fontAlgn="base">
        <a:spcBef>
          <a:spcPct val="20000"/>
        </a:spcBef>
        <a:spcAft>
          <a:spcPct val="0"/>
        </a:spcAft>
        <a:buChar char="»"/>
        <a:defRPr kumimoji="1" sz="1995">
          <a:solidFill>
            <a:schemeClr val="tx1"/>
          </a:solidFill>
          <a:latin typeface="+mn-lt"/>
          <a:ea typeface="+mn-ea"/>
        </a:defRPr>
      </a:lvl7pPr>
      <a:lvl8pPr marL="3275688" indent="-226059" algn="l" defTabSz="902794" rtl="0" fontAlgn="base">
        <a:spcBef>
          <a:spcPct val="20000"/>
        </a:spcBef>
        <a:spcAft>
          <a:spcPct val="0"/>
        </a:spcAft>
        <a:buChar char="»"/>
        <a:defRPr kumimoji="1" sz="1995">
          <a:solidFill>
            <a:schemeClr val="tx1"/>
          </a:solidFill>
          <a:latin typeface="+mn-lt"/>
          <a:ea typeface="+mn-ea"/>
        </a:defRPr>
      </a:lvl8pPr>
      <a:lvl9pPr marL="3690368" indent="-226059" algn="l" defTabSz="902794" rtl="0" fontAlgn="base">
        <a:spcBef>
          <a:spcPct val="20000"/>
        </a:spcBef>
        <a:spcAft>
          <a:spcPct val="0"/>
        </a:spcAft>
        <a:buChar char="»"/>
        <a:defRPr kumimoji="1" sz="199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s02web.zoom.us/webinar/register/WN_jwI6qIhES422JmR7dPKN9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C0DB511-438D-4D33-8205-53B306E8DE28}"/>
              </a:ext>
            </a:extLst>
          </p:cNvPr>
          <p:cNvGrpSpPr/>
          <p:nvPr/>
        </p:nvGrpSpPr>
        <p:grpSpPr>
          <a:xfrm>
            <a:off x="3934750" y="136898"/>
            <a:ext cx="2923250" cy="1102261"/>
            <a:chOff x="3706333" y="1039266"/>
            <a:chExt cx="2923250" cy="1102261"/>
          </a:xfrm>
        </p:grpSpPr>
        <p:sp>
          <p:nvSpPr>
            <p:cNvPr id="48" name="object 16">
              <a:extLst>
                <a:ext uri="{FF2B5EF4-FFF2-40B4-BE49-F238E27FC236}">
                  <a16:creationId xmlns:a16="http://schemas.microsoft.com/office/drawing/2014/main" id="{6ED675D1-35A4-42B2-846E-9EA3749471FA}"/>
                </a:ext>
              </a:extLst>
            </p:cNvPr>
            <p:cNvSpPr txBox="1"/>
            <p:nvPr/>
          </p:nvSpPr>
          <p:spPr>
            <a:xfrm>
              <a:off x="3706333" y="1039266"/>
              <a:ext cx="2923250" cy="626494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algn="r" defTabSz="354593"/>
              <a:r>
                <a:rPr lang="en-US" altLang="ja-JP" sz="2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cs typeface="Meiryo"/>
                </a:rPr>
                <a:t>2023</a:t>
              </a:r>
              <a:r>
                <a:rPr lang="ja-JP" altLang="en-US" sz="2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cs typeface="Meiryo"/>
                </a:rPr>
                <a:t>年 </a:t>
              </a:r>
              <a:r>
                <a:rPr lang="en-US" altLang="ja-JP" sz="4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7</a:t>
              </a:r>
              <a:r>
                <a:rPr lang="ja-JP" altLang="en-US" sz="2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月</a:t>
              </a:r>
              <a:r>
                <a:rPr lang="en-US" altLang="ja-JP" sz="4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26</a:t>
              </a:r>
              <a:r>
                <a:rPr lang="ja-JP" altLang="en-US" sz="20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日（水）</a:t>
              </a:r>
              <a:endParaRPr lang="en-US" altLang="ja-JP" sz="2000" b="1" dirty="0">
                <a:solidFill>
                  <a:srgbClr val="FFFFFF"/>
                </a:solidFill>
                <a:effectLst>
                  <a:glow rad="127000">
                    <a:srgbClr val="00602B">
                      <a:alpha val="50000"/>
                    </a:srgbClr>
                  </a:glow>
                </a:effectLst>
                <a:latin typeface="ＭＳ Ｐゴシック"/>
                <a:ea typeface="ＭＳ Ｐゴシック"/>
                <a:cs typeface="Meiryo"/>
              </a:endParaRPr>
            </a:p>
          </p:txBody>
        </p:sp>
        <p:sp>
          <p:nvSpPr>
            <p:cNvPr id="49" name="object 16">
              <a:extLst>
                <a:ext uri="{FF2B5EF4-FFF2-40B4-BE49-F238E27FC236}">
                  <a16:creationId xmlns:a16="http://schemas.microsoft.com/office/drawing/2014/main" id="{6ED675D1-35A4-42B2-846E-9EA3749471FA}"/>
                </a:ext>
              </a:extLst>
            </p:cNvPr>
            <p:cNvSpPr txBox="1"/>
            <p:nvPr/>
          </p:nvSpPr>
          <p:spPr>
            <a:xfrm>
              <a:off x="4561369" y="1761254"/>
              <a:ext cx="2068214" cy="380273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algn="r" defTabSz="354593"/>
              <a:r>
                <a:rPr lang="en-US" altLang="ja-JP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19</a:t>
              </a:r>
              <a:r>
                <a:rPr lang="ja-JP" altLang="en-US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：</a:t>
              </a:r>
              <a:r>
                <a:rPr lang="en-US" altLang="ja-JP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00</a:t>
              </a:r>
              <a:r>
                <a:rPr lang="ja-JP" altLang="en-US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～</a:t>
              </a:r>
              <a:r>
                <a:rPr lang="en-US" altLang="ja-JP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20</a:t>
              </a:r>
              <a:r>
                <a:rPr lang="en-US" altLang="ja-JP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cs typeface="Meiryo"/>
                </a:rPr>
                <a:t>:</a:t>
              </a:r>
              <a:r>
                <a:rPr lang="en-US" altLang="ja-JP" sz="2400" b="1" dirty="0">
                  <a:solidFill>
                    <a:srgbClr val="FFFFFF"/>
                  </a:solidFill>
                  <a:effectLst>
                    <a:glow rad="127000">
                      <a:srgbClr val="00602B">
                        <a:alpha val="50000"/>
                      </a:srgbClr>
                    </a:glow>
                  </a:effectLst>
                  <a:latin typeface="ＭＳ Ｐゴシック"/>
                  <a:ea typeface="ＭＳ Ｐゴシック"/>
                  <a:cs typeface="Meiryo"/>
                </a:rPr>
                <a:t>00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ACA69B2-2D23-4B46-B661-21580E68D3ED}"/>
              </a:ext>
            </a:extLst>
          </p:cNvPr>
          <p:cNvGrpSpPr/>
          <p:nvPr/>
        </p:nvGrpSpPr>
        <p:grpSpPr>
          <a:xfrm>
            <a:off x="370560" y="4527884"/>
            <a:ext cx="6188421" cy="560645"/>
            <a:chOff x="381901" y="4022422"/>
            <a:chExt cx="6188421" cy="560645"/>
          </a:xfrm>
        </p:grpSpPr>
        <p:sp>
          <p:nvSpPr>
            <p:cNvPr id="36" name="正方形/長方形 21"/>
            <p:cNvSpPr>
              <a:spLocks noChangeArrowheads="1"/>
            </p:cNvSpPr>
            <p:nvPr/>
          </p:nvSpPr>
          <p:spPr bwMode="auto">
            <a:xfrm>
              <a:off x="1092116" y="4022422"/>
              <a:ext cx="34497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defTabSz="945990" eaLnBrk="1" hangingPunct="1"/>
              <a:r>
                <a:rPr lang="ja-JP" altLang="en-US" sz="24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峯崎　智久</a:t>
              </a:r>
              <a:r>
                <a:rPr lang="ja-JP" altLang="en-US" sz="18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</a:t>
              </a:r>
            </a:p>
          </p:txBody>
        </p:sp>
        <p:sp>
          <p:nvSpPr>
            <p:cNvPr id="44" name="object 16">
              <a:extLst>
                <a:ext uri="{FF2B5EF4-FFF2-40B4-BE49-F238E27FC236}">
                  <a16:creationId xmlns:a16="http://schemas.microsoft.com/office/drawing/2014/main" id="{6ED675D1-35A4-42B2-846E-9EA3749471FA}"/>
                </a:ext>
              </a:extLst>
            </p:cNvPr>
            <p:cNvSpPr txBox="1"/>
            <p:nvPr/>
          </p:nvSpPr>
          <p:spPr>
            <a:xfrm>
              <a:off x="3440341" y="4197279"/>
              <a:ext cx="2323404" cy="226384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defTabSz="354593"/>
              <a:r>
                <a:rPr lang="ja-JP" altLang="en-US" sz="14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/>
                </a:rPr>
                <a:t>峯崎内科クリニック　院長</a:t>
              </a:r>
              <a:endPara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"/>
              </a:endParaRPr>
            </a:p>
          </p:txBody>
        </p:sp>
        <p:sp>
          <p:nvSpPr>
            <p:cNvPr id="45" name="角丸四角形 44"/>
            <p:cNvSpPr/>
            <p:nvPr/>
          </p:nvSpPr>
          <p:spPr bwMode="auto">
            <a:xfrm>
              <a:off x="381901" y="4119984"/>
              <a:ext cx="611140" cy="308246"/>
            </a:xfrm>
            <a:prstGeom prst="roundRect">
              <a:avLst/>
            </a:prstGeom>
            <a:solidFill>
              <a:srgbClr val="92078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35" tIns="41468" rIns="82935" bIns="41468" numCol="1" rtlCol="1" anchor="t" anchorCtr="0" compatLnSpc="1">
              <a:prstTxWarp prst="textNoShape">
                <a:avLst/>
              </a:prstTxWarp>
            </a:bodyPr>
            <a:lstStyle/>
            <a:p>
              <a:pPr defTabSz="902794"/>
              <a:endParaRPr lang="ar-AE" sz="1814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object 16">
              <a:extLst>
                <a:ext uri="{FF2B5EF4-FFF2-40B4-BE49-F238E27FC236}">
                  <a16:creationId xmlns:a16="http://schemas.microsoft.com/office/drawing/2014/main" id="{6ED675D1-35A4-42B2-846E-9EA3749471FA}"/>
                </a:ext>
              </a:extLst>
            </p:cNvPr>
            <p:cNvSpPr txBox="1"/>
            <p:nvPr/>
          </p:nvSpPr>
          <p:spPr>
            <a:xfrm>
              <a:off x="467780" y="4177060"/>
              <a:ext cx="439382" cy="192401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algn="ctr" defTabSz="354593"/>
              <a:r>
                <a:rPr lang="ja-JP" altLang="en-US" sz="1179" b="1" dirty="0"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/>
                </a:rPr>
                <a:t>座長</a:t>
              </a:r>
              <a:endParaRPr lang="en-US" altLang="ja-JP" sz="1179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"/>
              </a:endParaRPr>
            </a:p>
          </p:txBody>
        </p:sp>
        <p:cxnSp>
          <p:nvCxnSpPr>
            <p:cNvPr id="37" name="直線コネクタ 36"/>
            <p:cNvCxnSpPr>
              <a:cxnSpLocks/>
            </p:cNvCxnSpPr>
            <p:nvPr/>
          </p:nvCxnSpPr>
          <p:spPr bwMode="auto">
            <a:xfrm>
              <a:off x="1164359" y="4583067"/>
              <a:ext cx="5405963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rgbClr val="92078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正方形/長方形 21"/>
          <p:cNvSpPr>
            <a:spLocks noChangeArrowheads="1"/>
          </p:cNvSpPr>
          <p:nvPr/>
        </p:nvSpPr>
        <p:spPr bwMode="auto">
          <a:xfrm>
            <a:off x="451844" y="5357689"/>
            <a:ext cx="6107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45990" eaLnBrk="1" hangingPunct="1"/>
            <a:r>
              <a:rPr lang="en-US" altLang="ja-JP" sz="2800" dirty="0">
                <a:solidFill>
                  <a:srgbClr val="E3173E"/>
                </a:solidFill>
                <a:effectLst>
                  <a:glow>
                    <a:srgbClr val="FFFFFF"/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2800" dirty="0">
                <a:solidFill>
                  <a:srgbClr val="E3173E"/>
                </a:solidFill>
                <a:effectLst>
                  <a:glow>
                    <a:srgbClr val="FFFFFF"/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２型糖尿病治療における</a:t>
            </a:r>
            <a:endParaRPr lang="en-US" altLang="ja-JP" sz="2800" dirty="0">
              <a:solidFill>
                <a:srgbClr val="E3173E"/>
              </a:solidFill>
              <a:effectLst>
                <a:glow>
                  <a:srgbClr val="FFFFFF"/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defTabSz="945990" eaLnBrk="1" hangingPunct="1"/>
            <a:r>
              <a:rPr lang="ja-JP" altLang="en-US" sz="2800" dirty="0">
                <a:solidFill>
                  <a:srgbClr val="E3173E"/>
                </a:solidFill>
                <a:effectLst>
                  <a:glow>
                    <a:srgbClr val="FFFFFF"/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　　　　　　早期治療強化の重要性</a:t>
            </a:r>
            <a:r>
              <a:rPr lang="en-US" altLang="ja-JP" sz="2800" dirty="0">
                <a:solidFill>
                  <a:srgbClr val="E3173E"/>
                </a:solidFill>
                <a:effectLst>
                  <a:glow>
                    <a:srgbClr val="FFFFFF"/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endParaRPr lang="ja-JP" altLang="en-US" sz="2800" dirty="0">
              <a:solidFill>
                <a:srgbClr val="E3173E"/>
              </a:solidFill>
              <a:effectLst>
                <a:glow>
                  <a:srgbClr val="FFFFFF"/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正方形/長方形 21"/>
          <p:cNvSpPr>
            <a:spLocks noChangeArrowheads="1"/>
          </p:cNvSpPr>
          <p:nvPr/>
        </p:nvSpPr>
        <p:spPr bwMode="auto">
          <a:xfrm>
            <a:off x="135209" y="70650"/>
            <a:ext cx="4618374" cy="39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45990" eaLnBrk="1" hangingPunct="1"/>
            <a:r>
              <a:rPr lang="ja-JP" altLang="en-US" sz="1995" b="1" dirty="0">
                <a:solidFill>
                  <a:srgbClr val="0054A7"/>
                </a:solidFill>
                <a:latin typeface="ＭＳ Ｐゴシック"/>
                <a:ea typeface="ＭＳ Ｐゴシック"/>
              </a:rPr>
              <a:t>エクメットライブ配信講演会</a:t>
            </a:r>
            <a:endParaRPr lang="en-US" altLang="ja-JP" sz="1995" b="1" dirty="0">
              <a:solidFill>
                <a:srgbClr val="0054A7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8" name="正方形/長方形 21">
            <a:extLst>
              <a:ext uri="{FF2B5EF4-FFF2-40B4-BE49-F238E27FC236}">
                <a16:creationId xmlns:a16="http://schemas.microsoft.com/office/drawing/2014/main" id="{2D893634-1665-4C45-A560-1476A17C7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8783" y="2218401"/>
            <a:ext cx="6482159" cy="2001574"/>
          </a:xfrm>
          <a:prstGeom prst="rect">
            <a:avLst/>
          </a:prstGeom>
          <a:noFill/>
          <a:ln>
            <a:noFill/>
          </a:ln>
          <a:effectLst>
            <a:glow rad="139700">
              <a:srgbClr val="FFFF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042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45990" eaLnBrk="1" hangingPunct="1">
              <a:lnSpc>
                <a:spcPct val="150000"/>
              </a:lnSpc>
              <a:defRPr/>
            </a:pPr>
            <a:r>
              <a:rPr lang="en-US" altLang="ja-JP" sz="4800" b="1" dirty="0" err="1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D</a:t>
            </a:r>
            <a:r>
              <a:rPr lang="en-US" altLang="ja-JP" sz="4400" b="1" dirty="0" err="1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ia</a:t>
            </a:r>
            <a:r>
              <a:rPr lang="en-US" altLang="ja-JP" sz="4800" b="1" dirty="0" err="1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M</a:t>
            </a:r>
            <a:r>
              <a:rPr lang="en-US" altLang="ja-JP" sz="4400" b="1" dirty="0" err="1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ond</a:t>
            </a:r>
            <a:r>
              <a:rPr lang="en-US" altLang="ja-JP" sz="4400" b="1" dirty="0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 Seminar </a:t>
            </a:r>
            <a:endParaRPr lang="en-US" altLang="ja-JP" sz="4000" b="1" dirty="0">
              <a:effectLst>
                <a:glow rad="127000">
                  <a:schemeClr val="bg1"/>
                </a:glow>
              </a:effectLst>
              <a:latin typeface="Segoe UI" panose="020B0502040204020203" pitchFamily="34" charset="0"/>
              <a:ea typeface="BIZ UDPゴシック" panose="020B0400000000000000" pitchFamily="50" charset="-128"/>
            </a:endParaRPr>
          </a:p>
          <a:p>
            <a:pPr algn="ctr" defTabSz="945990" eaLnBrk="1" hangingPunct="1">
              <a:lnSpc>
                <a:spcPct val="150000"/>
              </a:lnSpc>
              <a:defRPr/>
            </a:pPr>
            <a:r>
              <a:rPr lang="ja-JP" altLang="en-US" sz="4000" b="1" dirty="0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　　　　　　　</a:t>
            </a:r>
            <a:r>
              <a:rPr lang="en-US" altLang="ja-JP" sz="4000" b="1" dirty="0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in</a:t>
            </a:r>
            <a:r>
              <a:rPr lang="ja-JP" altLang="en-US" sz="3600" b="1" dirty="0">
                <a:effectLst>
                  <a:glow rad="127000">
                    <a:schemeClr val="bg1"/>
                  </a:glow>
                </a:effectLst>
                <a:latin typeface="Segoe UI" panose="020B0502040204020203" pitchFamily="34" charset="0"/>
                <a:ea typeface="BIZ UDPゴシック" panose="020B0400000000000000" pitchFamily="50" charset="-128"/>
              </a:rPr>
              <a:t>八幡・遠賀・中間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AA25FD8-B7B7-47B2-9027-AADB609FD37B}"/>
              </a:ext>
            </a:extLst>
          </p:cNvPr>
          <p:cNvGrpSpPr/>
          <p:nvPr/>
        </p:nvGrpSpPr>
        <p:grpSpPr>
          <a:xfrm>
            <a:off x="411247" y="6419471"/>
            <a:ext cx="6147734" cy="488870"/>
            <a:chOff x="433863" y="5576258"/>
            <a:chExt cx="6147734" cy="48887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4D87BFC-C2AB-457E-89F6-5554E07F2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91" y="5576258"/>
              <a:ext cx="35093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defTabSz="1042988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defTabSz="945990" eaLnBrk="1" hangingPunct="1"/>
              <a:r>
                <a:rPr lang="ja-JP" altLang="en-US" sz="24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中村　宇大</a:t>
              </a:r>
              <a:r>
                <a:rPr lang="ja-JP" altLang="en-US" sz="18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</a:t>
              </a:r>
            </a:p>
          </p:txBody>
        </p:sp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A58FD36A-EC81-492E-B29F-5BC47FECF66F}"/>
                </a:ext>
              </a:extLst>
            </p:cNvPr>
            <p:cNvSpPr txBox="1"/>
            <p:nvPr/>
          </p:nvSpPr>
          <p:spPr>
            <a:xfrm>
              <a:off x="3459726" y="5743079"/>
              <a:ext cx="3121871" cy="226384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defTabSz="354593"/>
              <a:r>
                <a:rPr lang="ja-JP" altLang="en-US" sz="14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/>
                </a:rPr>
                <a:t>製鉄記念八幡病院　糖尿病センター長</a:t>
              </a:r>
              <a:endPara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"/>
              </a:endParaRPr>
            </a:p>
          </p:txBody>
        </p:sp>
        <p:sp>
          <p:nvSpPr>
            <p:cNvPr id="24" name="角丸四角形 44">
              <a:extLst>
                <a:ext uri="{FF2B5EF4-FFF2-40B4-BE49-F238E27FC236}">
                  <a16:creationId xmlns:a16="http://schemas.microsoft.com/office/drawing/2014/main" id="{BEE527D7-653D-4939-8999-569F3AE9F905}"/>
                </a:ext>
              </a:extLst>
            </p:cNvPr>
            <p:cNvSpPr/>
            <p:nvPr/>
          </p:nvSpPr>
          <p:spPr bwMode="auto">
            <a:xfrm>
              <a:off x="433863" y="5683143"/>
              <a:ext cx="611140" cy="308246"/>
            </a:xfrm>
            <a:prstGeom prst="roundRect">
              <a:avLst/>
            </a:prstGeom>
            <a:solidFill>
              <a:srgbClr val="92078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35" tIns="41468" rIns="82935" bIns="41468" numCol="1" rtlCol="1" anchor="t" anchorCtr="0" compatLnSpc="1">
              <a:prstTxWarp prst="textNoShape">
                <a:avLst/>
              </a:prstTxWarp>
            </a:bodyPr>
            <a:lstStyle/>
            <a:p>
              <a:pPr defTabSz="902794"/>
              <a:endParaRPr lang="ar-AE" sz="1814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object 16">
              <a:extLst>
                <a:ext uri="{FF2B5EF4-FFF2-40B4-BE49-F238E27FC236}">
                  <a16:creationId xmlns:a16="http://schemas.microsoft.com/office/drawing/2014/main" id="{61F74498-FE17-4175-A8F5-858F4E5FBDCE}"/>
                </a:ext>
              </a:extLst>
            </p:cNvPr>
            <p:cNvSpPr txBox="1"/>
            <p:nvPr/>
          </p:nvSpPr>
          <p:spPr>
            <a:xfrm>
              <a:off x="519742" y="5726719"/>
              <a:ext cx="439382" cy="192401"/>
            </a:xfrm>
            <a:prstGeom prst="rect">
              <a:avLst/>
            </a:prstGeom>
          </p:spPr>
          <p:txBody>
            <a:bodyPr vert="horz" wrap="square" lIns="0" tIns="10835" rIns="0" bIns="0" rtlCol="0">
              <a:spAutoFit/>
            </a:bodyPr>
            <a:lstStyle/>
            <a:p>
              <a:pPr algn="ctr" defTabSz="354593"/>
              <a:r>
                <a:rPr lang="ja-JP" altLang="en-US" sz="1179" b="1" dirty="0"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/>
                </a:rPr>
                <a:t>演者</a:t>
              </a:r>
              <a:endParaRPr lang="en-US" altLang="ja-JP" sz="1179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078EC95-C326-4905-A1AF-83884F3CA9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75634" y="6065128"/>
              <a:ext cx="5405963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rgbClr val="92078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BAF96DB-2129-4968-8A24-74A899365410}"/>
              </a:ext>
            </a:extLst>
          </p:cNvPr>
          <p:cNvSpPr txBox="1"/>
          <p:nvPr/>
        </p:nvSpPr>
        <p:spPr>
          <a:xfrm>
            <a:off x="1350271" y="8234810"/>
            <a:ext cx="4173677" cy="346697"/>
          </a:xfrm>
          <a:prstGeom prst="rect">
            <a:avLst/>
          </a:prstGeom>
          <a:solidFill>
            <a:srgbClr val="247141"/>
          </a:solidFill>
        </p:spPr>
        <p:txBody>
          <a:bodyPr wrap="square" rtlCol="0">
            <a:spAutoFit/>
          </a:bodyPr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53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ご視聴方法は裏面をご覧ください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BB8CB2-DF44-4254-A02F-AEA33965A9BE}"/>
              </a:ext>
            </a:extLst>
          </p:cNvPr>
          <p:cNvSpPr/>
          <p:nvPr/>
        </p:nvSpPr>
        <p:spPr>
          <a:xfrm>
            <a:off x="1469644" y="7406711"/>
            <a:ext cx="3918712" cy="33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取得単位：北九州糖尿病療養指導士</a:t>
            </a:r>
            <a:r>
              <a:rPr lang="en-US" altLang="zh-TW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zh-TW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A7D5A2E-9178-4E7A-89C8-4025C5EA7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813" y="9328659"/>
            <a:ext cx="1688160" cy="32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2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A77D72-FA8E-40E7-9461-2A14A8599708}"/>
              </a:ext>
            </a:extLst>
          </p:cNvPr>
          <p:cNvSpPr txBox="1"/>
          <p:nvPr/>
        </p:nvSpPr>
        <p:spPr>
          <a:xfrm>
            <a:off x="389521" y="263616"/>
            <a:ext cx="6038193" cy="671292"/>
          </a:xfrm>
          <a:prstGeom prst="rect">
            <a:avLst/>
          </a:prstGeom>
          <a:gradFill>
            <a:gsLst>
              <a:gs pos="0">
                <a:srgbClr val="DE4938">
                  <a:lumMod val="20000"/>
                  <a:lumOff val="80000"/>
                </a:srgbClr>
              </a:gs>
              <a:gs pos="48000">
                <a:srgbClr val="DE4938">
                  <a:lumMod val="60000"/>
                  <a:lumOff val="40000"/>
                </a:srgbClr>
              </a:gs>
              <a:gs pos="99000">
                <a:srgbClr val="DE4938">
                  <a:lumMod val="20000"/>
                  <a:lumOff val="80000"/>
                </a:srgbClr>
              </a:gs>
            </a:gsLst>
            <a:lin ang="10800000" scaled="0"/>
          </a:gradFill>
          <a:ln w="41275" cmpd="dbl">
            <a:solidFill>
              <a:srgbClr val="DE4938"/>
            </a:solidFill>
          </a:ln>
        </p:spPr>
        <p:txBody>
          <a:bodyPr wrap="square" lIns="180000" tIns="180000" rIns="72000" bIns="180000" rtlCol="0" anchor="ctr">
            <a:spAutoFit/>
          </a:bodyPr>
          <a:lstStyle/>
          <a:p>
            <a:pPr marL="0" marR="0" lvl="0" indent="0" algn="ctr" defTabSz="4571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参加登録方法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25FEB9-6CDA-43BB-BE4E-48D24D9E374F}"/>
              </a:ext>
            </a:extLst>
          </p:cNvPr>
          <p:cNvSpPr txBox="1"/>
          <p:nvPr/>
        </p:nvSpPr>
        <p:spPr>
          <a:xfrm>
            <a:off x="96893" y="1292935"/>
            <a:ext cx="6664213" cy="346698"/>
          </a:xfrm>
          <a:prstGeom prst="rect">
            <a:avLst/>
          </a:prstGeom>
          <a:solidFill>
            <a:srgbClr val="247141"/>
          </a:solidFill>
        </p:spPr>
        <p:txBody>
          <a:bodyPr wrap="square" rtlCol="0">
            <a:spAutoFit/>
          </a:bodyPr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53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①以下の</a:t>
            </a:r>
            <a:r>
              <a:rPr lang="en-US" altLang="ja-JP" sz="1653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653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もしくは二次元コードから申し込み下さい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8C22597-091B-430F-A92B-DE5B348A96C4}"/>
              </a:ext>
            </a:extLst>
          </p:cNvPr>
          <p:cNvGrpSpPr/>
          <p:nvPr/>
        </p:nvGrpSpPr>
        <p:grpSpPr>
          <a:xfrm>
            <a:off x="76515" y="5046274"/>
            <a:ext cx="6664213" cy="1393081"/>
            <a:chOff x="447728" y="4448719"/>
            <a:chExt cx="6664213" cy="1393081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9DC7413-A36B-45E7-A777-D7C3713CBAF1}"/>
                </a:ext>
              </a:extLst>
            </p:cNvPr>
            <p:cNvSpPr txBox="1"/>
            <p:nvPr/>
          </p:nvSpPr>
          <p:spPr>
            <a:xfrm>
              <a:off x="447728" y="4448719"/>
              <a:ext cx="6664213" cy="346698"/>
            </a:xfrm>
            <a:prstGeom prst="rect">
              <a:avLst/>
            </a:prstGeom>
            <a:solidFill>
              <a:srgbClr val="247141"/>
            </a:solidFill>
          </p:spPr>
          <p:txBody>
            <a:bodyPr wrap="square" rtlCol="0">
              <a:spAutoFit/>
            </a:bodyPr>
            <a:lstStyle/>
            <a:p>
              <a:pPr algn="ctr" defTabSz="457159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53" b="1" dirty="0">
                  <a:solidFill>
                    <a:srgbClr val="FFFFF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②申込完了直後に確認メールが返信されます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310B337-7155-4AB5-AA51-37A635AB8C4E}"/>
                </a:ext>
              </a:extLst>
            </p:cNvPr>
            <p:cNvSpPr txBox="1"/>
            <p:nvPr/>
          </p:nvSpPr>
          <p:spPr>
            <a:xfrm>
              <a:off x="653319" y="5072359"/>
              <a:ext cx="54986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159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確認メールが届かない場合は担当者へお問い合わせください</a:t>
              </a:r>
            </a:p>
            <a:p>
              <a:pPr defTabSz="4571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担当</a:t>
              </a:r>
              <a:r>
                <a:rPr lang="en-US" altLang="ja-JP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MR</a:t>
              </a: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による代理登録がなされた場合も、登録アドレス宛に確認メールが届きます</a:t>
              </a:r>
              <a:endParaRPr lang="en-US" altLang="ja-JP" sz="11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defTabSz="457159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defTabSz="4571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会の</a:t>
              </a:r>
              <a:r>
                <a:rPr lang="en-US" altLang="ja-JP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週間前、前日および１時間前にも視聴用</a:t>
              </a:r>
              <a:r>
                <a:rPr lang="en-US" altLang="ja-JP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URL</a:t>
              </a:r>
              <a:r>
                <a:rPr lang="ja-JP" altLang="en-US" sz="1100" b="1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が届きます</a:t>
              </a: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4C46370-25E7-4435-A19A-99FA63D83FBF}"/>
              </a:ext>
            </a:extLst>
          </p:cNvPr>
          <p:cNvSpPr txBox="1"/>
          <p:nvPr/>
        </p:nvSpPr>
        <p:spPr>
          <a:xfrm>
            <a:off x="76513" y="6768989"/>
            <a:ext cx="6664213" cy="346698"/>
          </a:xfrm>
          <a:prstGeom prst="rect">
            <a:avLst/>
          </a:prstGeom>
          <a:solidFill>
            <a:srgbClr val="D5E0D2"/>
          </a:solidFill>
        </p:spPr>
        <p:txBody>
          <a:bodyPr wrap="square" rtlCol="0">
            <a:spAutoFit/>
          </a:bodyPr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53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48C994F-2F5C-4C72-AC6A-05B5361A226B}"/>
              </a:ext>
            </a:extLst>
          </p:cNvPr>
          <p:cNvSpPr txBox="1"/>
          <p:nvPr/>
        </p:nvSpPr>
        <p:spPr>
          <a:xfrm>
            <a:off x="305278" y="7233375"/>
            <a:ext cx="545534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弊社担当</a:t>
            </a: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MR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または下記へお問い合わせください</a:t>
            </a: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>
                <a:solidFill>
                  <a:srgbClr val="24714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■本会に関するお問い合わせ先</a:t>
            </a:r>
            <a:endParaRPr lang="en-US" altLang="ja-JP" sz="1100" b="1" dirty="0">
              <a:solidFill>
                <a:srgbClr val="24714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　北九州営業所　柳川佳範</a:t>
            </a: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yoshinori.yanagawa@sumitomo-pharma.co.jp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080-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６１０４－９５７２</a:t>
            </a: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>
                <a:solidFill>
                  <a:srgbClr val="24714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en-US" altLang="ja-JP" sz="1100" b="1" dirty="0">
                <a:solidFill>
                  <a:srgbClr val="24714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100" b="1" dirty="0">
                <a:solidFill>
                  <a:srgbClr val="24714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配信に関するお問い合わせ先（当日のみ）</a:t>
            </a:r>
            <a:endParaRPr lang="en-US" altLang="ja-JP" sz="1100" b="1" dirty="0">
              <a:solidFill>
                <a:srgbClr val="24714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　北九州営業所　矢作祐人</a:t>
            </a: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yuto.yahagi@sumitomo-pharma.co.jp  / 080-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４６５３</a:t>
            </a:r>
            <a:r>
              <a: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９６８１</a:t>
            </a: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94457D7-DA27-4703-A16A-F6763DC16FC0}"/>
              </a:ext>
            </a:extLst>
          </p:cNvPr>
          <p:cNvSpPr/>
          <p:nvPr/>
        </p:nvSpPr>
        <p:spPr>
          <a:xfrm>
            <a:off x="793960" y="1639633"/>
            <a:ext cx="52293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ご連絡頂く「個人情報」 は本会運営の目的のみに使用させていただきます。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A9DC3C6-54E1-4E6C-A0C9-4BB84A029DE9}"/>
              </a:ext>
            </a:extLst>
          </p:cNvPr>
          <p:cNvSpPr/>
          <p:nvPr/>
        </p:nvSpPr>
        <p:spPr>
          <a:xfrm>
            <a:off x="2082351" y="2184091"/>
            <a:ext cx="26525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59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事前参加登録</a:t>
            </a:r>
            <a:r>
              <a:rPr kumimoji="0" lang="en-US" altLang="ja-JP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0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0" lang="en-US" altLang="ja-JP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0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次元コード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DF7E34-9C55-45BD-BAAC-08784334D96B}"/>
              </a:ext>
            </a:extLst>
          </p:cNvPr>
          <p:cNvSpPr/>
          <p:nvPr/>
        </p:nvSpPr>
        <p:spPr>
          <a:xfrm>
            <a:off x="920202" y="4289175"/>
            <a:ext cx="50175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https://us02web.zoom.us/webinar/register/WN_jwI6qIhES422JmR7dPKN9g</a:t>
            </a:r>
            <a:endParaRPr lang="en-US" altLang="ja-JP" sz="1100" dirty="0"/>
          </a:p>
          <a:p>
            <a:endParaRPr lang="ja-JP" altLang="en-US" sz="11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87DF0E4-A622-46D9-A1AB-3EA641A66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299" y="2564914"/>
            <a:ext cx="1615693" cy="161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979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0949E7DC7EB5449249A412EDCAA12B" ma:contentTypeVersion="12" ma:contentTypeDescription="新しいドキュメントを作成します。" ma:contentTypeScope="" ma:versionID="89d055d93d0ca61207d3f2b9cf0636b1">
  <xsd:schema xmlns:xsd="http://www.w3.org/2001/XMLSchema" xmlns:xs="http://www.w3.org/2001/XMLSchema" xmlns:p="http://schemas.microsoft.com/office/2006/metadata/properties" xmlns:ns2="866831da-fb86-44f3-bbb9-162435539d9a" xmlns:ns3="e14d365b-7c28-46a0-81ab-d3d6a331d079" xmlns:ns4="00cad467-8edc-4846-bf21-b110e312f6dc" targetNamespace="http://schemas.microsoft.com/office/2006/metadata/properties" ma:root="true" ma:fieldsID="4132b07958d04d84d89466601cef0741" ns2:_="" ns3:_="" ns4:_="">
    <xsd:import namespace="866831da-fb86-44f3-bbb9-162435539d9a"/>
    <xsd:import namespace="e14d365b-7c28-46a0-81ab-d3d6a331d079"/>
    <xsd:import namespace="00cad467-8edc-4846-bf21-b110e312f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831da-fb86-44f3-bbb9-162435539d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87775f04-23cc-41ea-a913-1c33800c86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d365b-7c28-46a0-81ab-d3d6a331d07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8F75B51-DC6E-4838-A19F-5C049B507ABD}" ma:internalName="TaxCatchAll" ma:showField="CatchAllData" ma:web="{00cad467-8edc-4846-bf21-b110e312f6dc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ad467-8edc-4846-bf21-b110e312f6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6831da-fb86-44f3-bbb9-162435539d9a">
      <Terms xmlns="http://schemas.microsoft.com/office/infopath/2007/PartnerControls"/>
    </lcf76f155ced4ddcb4097134ff3c332f>
    <TaxCatchAll xmlns="e14d365b-7c28-46a0-81ab-d3d6a331d079" xsi:nil="true"/>
  </documentManagement>
</p:properties>
</file>

<file path=customXml/itemProps1.xml><?xml version="1.0" encoding="utf-8"?>
<ds:datastoreItem xmlns:ds="http://schemas.openxmlformats.org/officeDocument/2006/customXml" ds:itemID="{C068CB5B-529D-4195-95A7-A25DB4CFC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8F095-0C36-4F29-9002-2DE4555B2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831da-fb86-44f3-bbb9-162435539d9a"/>
    <ds:schemaRef ds:uri="e14d365b-7c28-46a0-81ab-d3d6a331d079"/>
    <ds:schemaRef ds:uri="00cad467-8edc-4846-bf21-b110e312f6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19761D-21EB-4D9E-8852-9C5D62ED96E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866831da-fb86-44f3-bbb9-162435539d9a"/>
    <ds:schemaRef ds:uri="00cad467-8edc-4846-bf21-b110e312f6dc"/>
    <ds:schemaRef ds:uri="e14d365b-7c28-46a0-81ab-d3d6a331d07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247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HGP創英角ｺﾞｼｯｸUB</vt:lpstr>
      <vt:lpstr>ＭＳ Ｐゴシック</vt:lpstr>
      <vt:lpstr>游ゴシック</vt:lpstr>
      <vt:lpstr>Arial</vt:lpstr>
      <vt:lpstr>Segoe UI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糖尿病007_EQMライブ配信講演会案内状テンプレート</dc:title>
  <dc:creator>TSNimac 09005M</dc:creator>
  <cp:lastModifiedBy>村上 千穂</cp:lastModifiedBy>
  <cp:revision>177</cp:revision>
  <cp:lastPrinted>2012-08-20T09:08:06Z</cp:lastPrinted>
  <dcterms:created xsi:type="dcterms:W3CDTF">2012-09-06T01:19:35Z</dcterms:created>
  <dcterms:modified xsi:type="dcterms:W3CDTF">2023-06-30T02:47:19Z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0x010100590949E7DC7EB5449249A412EDCAA12B</vt:lpwstr>
  </property>
  <property fmtid="{D5CDD505-2E9C-101B-9397-08002B2CF9AE}" pid="3" name="MSIP_Label_4695be0c-d8a3-4cbb-83d7-ed943866e6ed_Enabled">
    <vt:lpwstr>true</vt:lpwstr>
  </property>
  <property fmtid="{D5CDD505-2E9C-101B-9397-08002B2CF9AE}" pid="4" name="MSIP_Label_4695be0c-d8a3-4cbb-83d7-ed943866e6ed_SetDate">
    <vt:lpwstr>2023-05-30T00:21:07Z</vt:lpwstr>
  </property>
  <property fmtid="{D5CDD505-2E9C-101B-9397-08002B2CF9AE}" pid="5" name="MSIP_Label_4695be0c-d8a3-4cbb-83d7-ed943866e6ed_Method">
    <vt:lpwstr>Standard</vt:lpwstr>
  </property>
  <property fmtid="{D5CDD505-2E9C-101B-9397-08002B2CF9AE}" pid="6" name="MSIP_Label_4695be0c-d8a3-4cbb-83d7-ed943866e6ed_Name">
    <vt:lpwstr>Level1：制限なし</vt:lpwstr>
  </property>
  <property fmtid="{D5CDD505-2E9C-101B-9397-08002B2CF9AE}" pid="7" name="MSIP_Label_4695be0c-d8a3-4cbb-83d7-ed943866e6ed_SiteId">
    <vt:lpwstr>0c5063b9-e6ab-4cef-ab5c-669390af04ac</vt:lpwstr>
  </property>
  <property fmtid="{D5CDD505-2E9C-101B-9397-08002B2CF9AE}" pid="8" name="MSIP_Label_4695be0c-d8a3-4cbb-83d7-ed943866e6ed_ActionId">
    <vt:lpwstr>407082ee-70cd-4faa-8eab-6096a94ca136</vt:lpwstr>
  </property>
  <property fmtid="{D5CDD505-2E9C-101B-9397-08002B2CF9AE}" pid="9" name="MSIP_Label_4695be0c-d8a3-4cbb-83d7-ed943866e6ed_ContentBits">
    <vt:lpwstr>0</vt:lpwstr>
  </property>
  <property fmtid="{D5CDD505-2E9C-101B-9397-08002B2CF9AE}" pid="10" name="MediaServiceImageTags">
    <vt:lpwstr/>
  </property>
</Properties>
</file>