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83" r:id="rId5"/>
  </p:sldIdLst>
  <p:sldSz cx="6858000" cy="9904413"/>
  <p:notesSz cx="6807200" cy="9939338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E0000"/>
    <a:srgbClr val="FF6600"/>
    <a:srgbClr val="FF9900"/>
    <a:srgbClr val="FF9933"/>
    <a:srgbClr val="FF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86" autoAdjust="0"/>
  </p:normalViewPr>
  <p:slideViewPr>
    <p:cSldViewPr snapToGrid="0" snapToObjects="1">
      <p:cViewPr varScale="1">
        <p:scale>
          <a:sx n="37" d="100"/>
          <a:sy n="37" d="100"/>
        </p:scale>
        <p:origin x="2026" y="53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903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903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C03805AF-5F89-4C68-81B5-2D04535FCC25}" type="datetimeFigureOut">
              <a:rPr kumimoji="1" lang="ja-JP" altLang="en-US" smtClean="0"/>
              <a:t>2023/2/18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03" y="4783724"/>
            <a:ext cx="5446396" cy="3912800"/>
          </a:xfrm>
          <a:prstGeom prst="rect">
            <a:avLst/>
          </a:prstGeom>
        </p:spPr>
        <p:txBody>
          <a:bodyPr vert="horz" lIns="91550" tIns="45775" rIns="91550" bIns="4577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306"/>
            <a:ext cx="2950529" cy="499033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082" y="9440306"/>
            <a:ext cx="2950529" cy="499033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5E0E08AD-5FBC-402A-82C7-FC10CCB89D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532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789"/>
            <a:ext cx="5829300" cy="212302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2501"/>
            <a:ext cx="4800600" cy="2531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FB5BC-1209-4D40-8E63-BE385F64D8A9}" type="datetime1">
              <a:rPr lang="ja-JP" altLang="en-US"/>
              <a:pPr>
                <a:defRPr/>
              </a:pPr>
              <a:t>2023/2/18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BF28-2950-42DF-B3E8-8251AD835C8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572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93F16-1B46-4D96-BA3C-078DA30F8E7C}" type="datetime1">
              <a:rPr lang="ja-JP" altLang="en-US"/>
              <a:pPr>
                <a:defRPr/>
              </a:pPr>
              <a:t>2023/2/18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A9A8-EB95-4D19-B8A0-7F5FE3A45D4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479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4503"/>
            <a:ext cx="5829300" cy="19671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7914"/>
            <a:ext cx="5829300" cy="216658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33A9-1F18-43AB-A79A-504791A1234C}" type="datetime1">
              <a:rPr lang="ja-JP" altLang="en-US"/>
              <a:pPr>
                <a:defRPr/>
              </a:pPr>
              <a:t>2023/2/18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E9D4E-0634-499E-8C5E-CA3865E7CBE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421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373"/>
            <a:ext cx="2257425" cy="87145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373"/>
            <a:ext cx="2257425" cy="87145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3632D-E2BA-41CF-AEB0-609CDC128908}" type="datetime1">
              <a:rPr lang="ja-JP" altLang="en-US"/>
              <a:pPr>
                <a:defRPr/>
              </a:pPr>
              <a:t>2023/2/18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927BF-C033-4E60-9114-603D8EFFAD5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712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36"/>
            <a:ext cx="6172200" cy="165073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030"/>
            <a:ext cx="3030141" cy="923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0982"/>
            <a:ext cx="3030141" cy="570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030"/>
            <a:ext cx="3031331" cy="923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0982"/>
            <a:ext cx="3031331" cy="570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D74A-2BCD-4EE2-AAF8-41C1D09083B0}" type="datetime1">
              <a:rPr lang="ja-JP" altLang="en-US"/>
              <a:pPr>
                <a:defRPr/>
              </a:pPr>
              <a:t>2023/2/18</a:t>
            </a:fld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C381A-4A10-4779-B6F3-6165850E17F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567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361C3-0CAE-404E-B7B1-4BE448982B2D}" type="datetime1">
              <a:rPr lang="ja-JP" altLang="en-US"/>
              <a:pPr>
                <a:defRPr/>
              </a:pPr>
              <a:t>2023/2/18</a:t>
            </a:fld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A7B96-B6D5-40BC-8C2D-E933A0AAE56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507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1BF59-1047-4592-A3C5-5457F1E9DFEA}" type="datetime1">
              <a:rPr lang="ja-JP" altLang="en-US"/>
              <a:pPr>
                <a:defRPr/>
              </a:pPr>
              <a:t>2023/2/18</a:t>
            </a:fld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2C04A-282F-45DD-85A5-BE771EBA563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744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7209"/>
            <a:ext cx="6172200" cy="1650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8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030"/>
            <a:ext cx="6172200" cy="653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0498"/>
            <a:ext cx="1600200" cy="52617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9C4D348-8056-48D2-A493-BB890D7B07EF}" type="datetime1">
              <a:rPr lang="ja-JP" altLang="en-US"/>
              <a:pPr>
                <a:defRPr/>
              </a:pPr>
              <a:t>2023/2/18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0498"/>
            <a:ext cx="2171700" cy="5261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0498"/>
            <a:ext cx="1600200" cy="52617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4BDD4FE-0904-45CA-98FA-A15DDC45EC3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3" name="図形グループ 2"/>
          <p:cNvGrpSpPr/>
          <p:nvPr userDrawn="1"/>
        </p:nvGrpSpPr>
        <p:grpSpPr>
          <a:xfrm>
            <a:off x="0" y="670715"/>
            <a:ext cx="5264150" cy="609225"/>
            <a:chOff x="0" y="57150"/>
            <a:chExt cx="5264150" cy="866951"/>
          </a:xfrm>
        </p:grpSpPr>
        <p:sp>
          <p:nvSpPr>
            <p:cNvPr id="23" name="正方形/長方形 22"/>
            <p:cNvSpPr/>
            <p:nvPr userDrawn="1"/>
          </p:nvSpPr>
          <p:spPr>
            <a:xfrm>
              <a:off x="0" y="830438"/>
              <a:ext cx="5264150" cy="9366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ja-JP" altLang="en-US">
                <a:effectLst/>
              </a:endParaRPr>
            </a:p>
          </p:txBody>
        </p:sp>
        <p:sp>
          <p:nvSpPr>
            <p:cNvPr id="24" name="正方形/長方形 23"/>
            <p:cNvSpPr/>
            <p:nvPr userDrawn="1"/>
          </p:nvSpPr>
          <p:spPr>
            <a:xfrm>
              <a:off x="0" y="637116"/>
              <a:ext cx="5264150" cy="9366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ja-JP" altLang="en-US">
                <a:effectLst/>
              </a:endParaRPr>
            </a:p>
          </p:txBody>
        </p:sp>
        <p:sp>
          <p:nvSpPr>
            <p:cNvPr id="25" name="正方形/長方形 24"/>
            <p:cNvSpPr/>
            <p:nvPr userDrawn="1"/>
          </p:nvSpPr>
          <p:spPr>
            <a:xfrm>
              <a:off x="0" y="443794"/>
              <a:ext cx="5264150" cy="9366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ja-JP" altLang="en-US">
                <a:effectLst/>
              </a:endParaRPr>
            </a:p>
          </p:txBody>
        </p:sp>
        <p:sp>
          <p:nvSpPr>
            <p:cNvPr id="26" name="正方形/長方形 25"/>
            <p:cNvSpPr/>
            <p:nvPr userDrawn="1"/>
          </p:nvSpPr>
          <p:spPr>
            <a:xfrm>
              <a:off x="0" y="250472"/>
              <a:ext cx="5264150" cy="9366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ja-JP" altLang="en-US">
                <a:effectLst/>
              </a:endParaRPr>
            </a:p>
          </p:txBody>
        </p:sp>
        <p:sp>
          <p:nvSpPr>
            <p:cNvPr id="27" name="正方形/長方形 26"/>
            <p:cNvSpPr/>
            <p:nvPr userDrawn="1"/>
          </p:nvSpPr>
          <p:spPr>
            <a:xfrm>
              <a:off x="0" y="57150"/>
              <a:ext cx="5264150" cy="9366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ja-JP" altLang="en-US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833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mailto:daisaku.Masuda@sumitomo-pharma.co.jp" TargetMode="External"/><Relationship Id="rId4" Type="http://schemas.openxmlformats.org/officeDocument/2006/relationships/hyperlink" Target="https://us02web.zoom.us/webinar/register/WN_VZcBrFRQSXiofrUFFFQzA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-1" y="1"/>
            <a:ext cx="6814387" cy="9146993"/>
          </a:xfrm>
          <a:prstGeom prst="rect">
            <a:avLst/>
          </a:prstGeom>
          <a:noFill/>
          <a:ln w="257175">
            <a:gradFill flip="none" rotWithShape="1">
              <a:gsLst>
                <a:gs pos="0">
                  <a:schemeClr val="accent6"/>
                </a:gs>
                <a:gs pos="74000">
                  <a:srgbClr val="FFC000"/>
                </a:gs>
                <a:gs pos="83000">
                  <a:srgbClr val="FFCC00"/>
                </a:gs>
                <a:gs pos="100000">
                  <a:srgbClr val="FFCC00"/>
                </a:gs>
              </a:gsLst>
              <a:lin ang="8100000" scaled="1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3614" y="404235"/>
            <a:ext cx="67707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>
                  <a:glow rad="101600">
                    <a:schemeClr val="accent2">
                      <a:alpha val="40000"/>
                    </a:schemeClr>
                  </a:glow>
                  <a:innerShdw blurRad="50800" dist="50800" dir="13500000">
                    <a:schemeClr val="tx1"/>
                  </a:inn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DiaMond</a:t>
            </a:r>
            <a:r>
              <a:rPr kumimoji="1" lang="ja-JP" altLang="en-US" sz="2800" b="1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>
                  <a:glow rad="101600">
                    <a:schemeClr val="accent2">
                      <a:alpha val="40000"/>
                    </a:schemeClr>
                  </a:glow>
                  <a:innerShdw blurRad="50800" dist="50800" dir="13500000">
                    <a:schemeClr val="tx1"/>
                  </a:inn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2800" b="1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>
                  <a:glow rad="101600">
                    <a:schemeClr val="accent2">
                      <a:alpha val="40000"/>
                    </a:schemeClr>
                  </a:glow>
                  <a:innerShdw blurRad="50800" dist="50800" dir="13500000">
                    <a:schemeClr val="tx1"/>
                  </a:inn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Seminar in </a:t>
            </a:r>
            <a:r>
              <a:rPr kumimoji="1" lang="ja-JP" altLang="en-US" sz="2800" b="1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>
                  <a:glow rad="101600">
                    <a:schemeClr val="accent2">
                      <a:alpha val="40000"/>
                    </a:schemeClr>
                  </a:glow>
                  <a:innerShdw blurRad="50800" dist="50800" dir="13500000">
                    <a:schemeClr val="tx1"/>
                  </a:inn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北九州</a:t>
            </a:r>
            <a:r>
              <a:rPr kumimoji="1" lang="en-US" altLang="ja-JP" sz="2800" b="1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>
                  <a:glow rad="101600">
                    <a:schemeClr val="accent2">
                      <a:alpha val="40000"/>
                    </a:schemeClr>
                  </a:glow>
                  <a:innerShdw blurRad="50800" dist="50800" dir="13500000">
                    <a:schemeClr val="tx1"/>
                  </a:inn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</a:t>
            </a:r>
            <a:endParaRPr kumimoji="1" lang="en-US" sz="2800" b="1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>
                <a:glow rad="101600">
                  <a:schemeClr val="accent2">
                    <a:alpha val="40000"/>
                  </a:schemeClr>
                </a:glow>
                <a:innerShdw blurRad="50800" dist="50800" dir="13500000">
                  <a:schemeClr val="tx1"/>
                </a:innerShdw>
              </a:effectLst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サブタイトル 2"/>
          <p:cNvSpPr txBox="1">
            <a:spLocks/>
          </p:cNvSpPr>
          <p:nvPr/>
        </p:nvSpPr>
        <p:spPr bwMode="auto">
          <a:xfrm>
            <a:off x="570489" y="9441388"/>
            <a:ext cx="5591089" cy="36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主催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: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住友ファーマ株式会社</a:t>
            </a:r>
            <a:endParaRPr kumimoji="1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BD236E93-B342-4FDC-B557-135C7880B748}"/>
              </a:ext>
            </a:extLst>
          </p:cNvPr>
          <p:cNvSpPr>
            <a:spLocks/>
          </p:cNvSpPr>
          <p:nvPr/>
        </p:nvSpPr>
        <p:spPr bwMode="auto">
          <a:xfrm>
            <a:off x="2132397" y="1439925"/>
            <a:ext cx="3514874" cy="635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marL="0" marR="0" lvl="0" indent="0" algn="l" defTabSz="4572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2023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9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日（木）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lvl="0" indent="0" algn="l" defTabSz="4572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19: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00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20: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00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19841C6E-F6B8-45E8-A27F-1C4CAB128C24}"/>
              </a:ext>
            </a:extLst>
          </p:cNvPr>
          <p:cNvGrpSpPr/>
          <p:nvPr/>
        </p:nvGrpSpPr>
        <p:grpSpPr>
          <a:xfrm>
            <a:off x="1278504" y="1521877"/>
            <a:ext cx="753333" cy="318218"/>
            <a:chOff x="680860" y="4016103"/>
            <a:chExt cx="753333" cy="318218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8F8AC16D-48FE-4AED-8A60-B78A198699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860" y="4016103"/>
              <a:ext cx="753333" cy="318218"/>
            </a:xfrm>
            <a:prstGeom prst="rect">
              <a:avLst/>
            </a:prstGeom>
          </p:spPr>
        </p:pic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D34033AA-EF93-4E70-9C44-4CA7A9F88755}"/>
                </a:ext>
              </a:extLst>
            </p:cNvPr>
            <p:cNvSpPr/>
            <p:nvPr/>
          </p:nvSpPr>
          <p:spPr>
            <a:xfrm>
              <a:off x="730785" y="4021323"/>
              <a:ext cx="65348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日 時</a:t>
              </a:r>
              <a:endParaRPr kumimoji="1" lang="ar-A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</p:grpSp>
      <p:sp>
        <p:nvSpPr>
          <p:cNvPr id="16" name="タイトル 1">
            <a:extLst>
              <a:ext uri="{FF2B5EF4-FFF2-40B4-BE49-F238E27FC236}">
                <a16:creationId xmlns:a16="http://schemas.microsoft.com/office/drawing/2014/main" id="{74482608-0159-42E0-B497-F5CB476960C8}"/>
              </a:ext>
            </a:extLst>
          </p:cNvPr>
          <p:cNvSpPr>
            <a:spLocks/>
          </p:cNvSpPr>
          <p:nvPr/>
        </p:nvSpPr>
        <p:spPr bwMode="auto">
          <a:xfrm>
            <a:off x="2132397" y="2254825"/>
            <a:ext cx="4948386" cy="124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marL="0" marR="0" lvl="0" indent="0" algn="l" defTabSz="4572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オンライン開催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(Zoom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ウェビナー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)</a:t>
            </a:r>
          </a:p>
          <a:p>
            <a:pPr marL="0" marR="0" lvl="0" indent="0" algn="l" defTabSz="4572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事前登録は下記をご参照下さい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5540892C-601E-467C-98EA-B08764EB081B}"/>
              </a:ext>
            </a:extLst>
          </p:cNvPr>
          <p:cNvGrpSpPr/>
          <p:nvPr/>
        </p:nvGrpSpPr>
        <p:grpSpPr>
          <a:xfrm>
            <a:off x="1278504" y="2318509"/>
            <a:ext cx="753333" cy="318218"/>
            <a:chOff x="680860" y="4016103"/>
            <a:chExt cx="753333" cy="318218"/>
          </a:xfrm>
        </p:grpSpPr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41A0B221-4330-498E-A180-4FF770681B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860" y="4016103"/>
              <a:ext cx="753333" cy="318218"/>
            </a:xfrm>
            <a:prstGeom prst="rect">
              <a:avLst/>
            </a:prstGeom>
          </p:spPr>
        </p:pic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0F85E744-7726-48C7-B4DC-9C27531F2C8F}"/>
                </a:ext>
              </a:extLst>
            </p:cNvPr>
            <p:cNvSpPr/>
            <p:nvPr/>
          </p:nvSpPr>
          <p:spPr>
            <a:xfrm>
              <a:off x="730785" y="4021323"/>
              <a:ext cx="65348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 panose="020B0604020202020204" pitchFamily="34" charset="0"/>
                </a:rPr>
                <a:t>形 式</a:t>
              </a:r>
              <a:endParaRPr kumimoji="1" lang="ar-A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</p:grpSp>
      <p:sp>
        <p:nvSpPr>
          <p:cNvPr id="23" name="サブタイトル 2">
            <a:extLst>
              <a:ext uri="{FF2B5EF4-FFF2-40B4-BE49-F238E27FC236}">
                <a16:creationId xmlns:a16="http://schemas.microsoft.com/office/drawing/2014/main" id="{BEC1717D-8828-4401-AEAD-1EB3523B659B}"/>
              </a:ext>
            </a:extLst>
          </p:cNvPr>
          <p:cNvSpPr txBox="1">
            <a:spLocks/>
          </p:cNvSpPr>
          <p:nvPr/>
        </p:nvSpPr>
        <p:spPr bwMode="auto">
          <a:xfrm>
            <a:off x="1278504" y="3045775"/>
            <a:ext cx="4883074" cy="71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廣畑 佳秀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先生</a:t>
            </a:r>
            <a:endParaRPr lang="en-US" altLang="ja-JP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廣畑内科クリニック　院長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883442D9-DCA0-4B58-865D-55E54C256878}"/>
              </a:ext>
            </a:extLst>
          </p:cNvPr>
          <p:cNvGrpSpPr/>
          <p:nvPr/>
        </p:nvGrpSpPr>
        <p:grpSpPr>
          <a:xfrm>
            <a:off x="294403" y="3181364"/>
            <a:ext cx="751332" cy="317373"/>
            <a:chOff x="767440" y="4296124"/>
            <a:chExt cx="751332" cy="317373"/>
          </a:xfrm>
        </p:grpSpPr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80316CC9-7180-4287-BE43-723AAFB483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440" y="4296124"/>
              <a:ext cx="751332" cy="317373"/>
            </a:xfrm>
            <a:prstGeom prst="rect">
              <a:avLst/>
            </a:prstGeom>
          </p:spPr>
        </p:pic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636EC7EE-19EA-4757-9A5D-6ACFE871E556}"/>
                </a:ext>
              </a:extLst>
            </p:cNvPr>
            <p:cNvSpPr/>
            <p:nvPr/>
          </p:nvSpPr>
          <p:spPr>
            <a:xfrm>
              <a:off x="816365" y="4300623"/>
              <a:ext cx="65348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座 長</a:t>
              </a:r>
              <a:endParaRPr kumimoji="1" lang="ar-A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</p:grpSp>
      <p:sp>
        <p:nvSpPr>
          <p:cNvPr id="27" name="サブタイトル 2">
            <a:extLst>
              <a:ext uri="{FF2B5EF4-FFF2-40B4-BE49-F238E27FC236}">
                <a16:creationId xmlns:a16="http://schemas.microsoft.com/office/drawing/2014/main" id="{D43DB879-6132-4CFC-826C-3C44C524896D}"/>
              </a:ext>
            </a:extLst>
          </p:cNvPr>
          <p:cNvSpPr txBox="1">
            <a:spLocks/>
          </p:cNvSpPr>
          <p:nvPr/>
        </p:nvSpPr>
        <p:spPr bwMode="auto">
          <a:xfrm>
            <a:off x="1278503" y="4859211"/>
            <a:ext cx="5737305" cy="1149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岡田 洋右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先生</a:t>
            </a:r>
            <a:endParaRPr lang="en-US" altLang="ja-JP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　産業医科大学病院 臨床研究推進センター　</a:t>
            </a:r>
            <a:endParaRPr lang="en-US" altLang="ja-JP" sz="16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　センター長 診療教授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EC64B187-5B24-4D8D-B03C-05EEA781FE6C}"/>
              </a:ext>
            </a:extLst>
          </p:cNvPr>
          <p:cNvGrpSpPr/>
          <p:nvPr/>
        </p:nvGrpSpPr>
        <p:grpSpPr>
          <a:xfrm>
            <a:off x="294403" y="4969659"/>
            <a:ext cx="751332" cy="317373"/>
            <a:chOff x="767440" y="4296124"/>
            <a:chExt cx="751332" cy="317373"/>
          </a:xfrm>
        </p:grpSpPr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330616FE-8A7E-491C-8D7D-863E3A76A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440" y="4296124"/>
              <a:ext cx="751332" cy="317373"/>
            </a:xfrm>
            <a:prstGeom prst="rect">
              <a:avLst/>
            </a:prstGeom>
          </p:spPr>
        </p:pic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4B41BDDC-E76B-4CE2-8826-F5B37459AAD3}"/>
                </a:ext>
              </a:extLst>
            </p:cNvPr>
            <p:cNvSpPr/>
            <p:nvPr/>
          </p:nvSpPr>
          <p:spPr>
            <a:xfrm>
              <a:off x="816365" y="4300623"/>
              <a:ext cx="65348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 panose="020B0604020202020204" pitchFamily="34" charset="0"/>
                </a:rPr>
                <a:t>演 者</a:t>
              </a:r>
              <a:endParaRPr kumimoji="1" lang="ar-A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</p:grpSp>
      <p:sp>
        <p:nvSpPr>
          <p:cNvPr id="31" name="タイトル 1">
            <a:extLst>
              <a:ext uri="{FF2B5EF4-FFF2-40B4-BE49-F238E27FC236}">
                <a16:creationId xmlns:a16="http://schemas.microsoft.com/office/drawing/2014/main" id="{E5449B26-E880-46B2-877F-935F6B524443}"/>
              </a:ext>
            </a:extLst>
          </p:cNvPr>
          <p:cNvSpPr>
            <a:spLocks/>
          </p:cNvSpPr>
          <p:nvPr/>
        </p:nvSpPr>
        <p:spPr bwMode="auto">
          <a:xfrm>
            <a:off x="1051255" y="4001973"/>
            <a:ext cx="5561869" cy="635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lvl="0">
              <a:lnSpc>
                <a:spcPts val="2600"/>
              </a:lnSpc>
              <a:defRPr/>
            </a:pPr>
            <a:r>
              <a:rPr lang="ja-JP" altLang="en-US" sz="2400" b="1" dirty="0">
                <a:solidFill>
                  <a:srgbClr val="FF66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400" b="1" dirty="0">
                <a:solidFill>
                  <a:srgbClr val="FF66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2400" b="1" dirty="0">
                <a:solidFill>
                  <a:srgbClr val="FF66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2200" b="1" dirty="0">
                <a:solidFill>
                  <a:srgbClr val="FF66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血糖変動から考える糖尿病治療</a:t>
            </a:r>
            <a:r>
              <a:rPr lang="ja-JP" altLang="en-US" sz="2200" b="1" dirty="0">
                <a:solidFill>
                  <a:srgbClr val="FF66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戦略</a:t>
            </a:r>
            <a:endParaRPr lang="en-US" altLang="ja-JP" sz="2200" b="1" dirty="0">
              <a:solidFill>
                <a:srgbClr val="FF66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ts val="2600"/>
              </a:lnSpc>
              <a:defRPr/>
            </a:pPr>
            <a:r>
              <a:rPr lang="ja-JP" altLang="en-US" sz="1600" b="1" dirty="0">
                <a:solidFill>
                  <a:srgbClr val="FF66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ja-JP" sz="1600" b="1" dirty="0">
                <a:solidFill>
                  <a:srgbClr val="FF66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600" b="1" dirty="0">
                <a:solidFill>
                  <a:srgbClr val="FF66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VERIFY</a:t>
            </a:r>
            <a:r>
              <a:rPr lang="ja-JP" altLang="en-US" sz="1600" b="1" dirty="0">
                <a:solidFill>
                  <a:srgbClr val="FF66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試験サブ解析を踏まえた</a:t>
            </a:r>
            <a:r>
              <a:rPr lang="ja-JP" altLang="ja-JP" sz="1600" b="1" dirty="0">
                <a:solidFill>
                  <a:srgbClr val="FF66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早期治療強化～</a:t>
            </a:r>
            <a:r>
              <a:rPr lang="ja-JP" altLang="en-US" sz="1600" b="1" dirty="0">
                <a:solidFill>
                  <a:srgbClr val="FF66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400" b="1" dirty="0">
                <a:solidFill>
                  <a:srgbClr val="FF66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』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5DB6F762-ECA9-4A6D-9D0E-3CAC7D2E499C}"/>
              </a:ext>
            </a:extLst>
          </p:cNvPr>
          <p:cNvGrpSpPr/>
          <p:nvPr/>
        </p:nvGrpSpPr>
        <p:grpSpPr>
          <a:xfrm>
            <a:off x="294403" y="4057421"/>
            <a:ext cx="753333" cy="318218"/>
            <a:chOff x="680860" y="4016103"/>
            <a:chExt cx="753333" cy="318218"/>
          </a:xfrm>
        </p:grpSpPr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5DABE059-0EEE-4611-BCAB-36EA4262E4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860" y="4016103"/>
              <a:ext cx="753333" cy="318218"/>
            </a:xfrm>
            <a:prstGeom prst="rect">
              <a:avLst/>
            </a:prstGeom>
          </p:spPr>
        </p:pic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739E0A59-5FFB-42F6-94D8-210DBF17BB45}"/>
                </a:ext>
              </a:extLst>
            </p:cNvPr>
            <p:cNvSpPr/>
            <p:nvPr/>
          </p:nvSpPr>
          <p:spPr>
            <a:xfrm>
              <a:off x="730785" y="4021323"/>
              <a:ext cx="65348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400" b="1" dirty="0">
                  <a:solidFill>
                    <a:prstClr val="white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 panose="020B0604020202020204" pitchFamily="34" charset="0"/>
                </a:rPr>
                <a:t>演 題 </a:t>
              </a:r>
              <a:endParaRPr kumimoji="1" lang="ar-A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17099B5-4988-4663-937B-ED8AEA3E8F95}"/>
              </a:ext>
            </a:extLst>
          </p:cNvPr>
          <p:cNvSpPr txBox="1"/>
          <p:nvPr/>
        </p:nvSpPr>
        <p:spPr>
          <a:xfrm>
            <a:off x="1493214" y="976787"/>
            <a:ext cx="38715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u="sng" dirty="0">
                <a:solidFill>
                  <a:srgbClr val="0000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取得単位：北九州糖尿病療養指導士　</a:t>
            </a:r>
            <a:r>
              <a:rPr lang="en-US" altLang="ja-JP" sz="1400" u="sng" dirty="0">
                <a:solidFill>
                  <a:srgbClr val="0000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400" u="sng" dirty="0">
                <a:solidFill>
                  <a:srgbClr val="0000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単位</a:t>
            </a:r>
          </a:p>
          <a:p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112EE02-544C-402B-8210-0A4DFFC8BCFC}"/>
              </a:ext>
            </a:extLst>
          </p:cNvPr>
          <p:cNvSpPr txBox="1"/>
          <p:nvPr/>
        </p:nvSpPr>
        <p:spPr>
          <a:xfrm>
            <a:off x="218370" y="6119667"/>
            <a:ext cx="6394755" cy="280076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事前登録方法</a:t>
            </a:r>
            <a:r>
              <a:rPr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ご視聴を希望される方は、担当</a:t>
            </a: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MR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へご連絡いただくか、</a:t>
            </a:r>
            <a:r>
              <a:rPr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200" b="1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までに</a:t>
            </a:r>
            <a:endParaRPr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下記</a:t>
            </a: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または二次元コードから事前登録をお願いいたします。</a:t>
            </a:r>
            <a:endParaRPr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ご登録いただいたメールアドレスに視聴用</a:t>
            </a:r>
            <a:r>
              <a:rPr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が届きます。</a:t>
            </a:r>
            <a:endParaRPr lang="en-US" altLang="ja-JP" sz="12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4"/>
              </a:rPr>
              <a:t>https://us02web.zoom.us/webinar/register/WN_VZcBrFRQSXiofrUFFFQzAg</a:t>
            </a:r>
            <a:endParaRPr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ご登録いただいた「個人情報」は本会運営の目的のみに使用させていただきます</a:t>
            </a:r>
            <a:r>
              <a:rPr lang="ja-JP" altLang="en-US" sz="11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100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1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1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■本会に関するお問い合わせ先</a:t>
            </a:r>
            <a:r>
              <a:rPr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住友ファーマ株式会社　北九州営業所　小山 亮</a:t>
            </a:r>
            <a:endParaRPr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メールアドレス</a:t>
            </a:r>
            <a:r>
              <a:rPr lang="ja-JP" altLang="en-US" sz="1200" b="1" u="sng" dirty="0">
                <a:solidFill>
                  <a:srgbClr val="0000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200" b="1" u="sng" dirty="0">
                <a:solidFill>
                  <a:srgbClr val="0000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ryo.koyama</a:t>
            </a:r>
            <a:r>
              <a:rPr lang="en-US" altLang="ja-JP" sz="1200" b="1" u="sng" dirty="0">
                <a:solidFill>
                  <a:srgbClr val="0000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@sumitomo-pharma.co.jp</a:t>
            </a:r>
            <a:endParaRPr lang="en-US" altLang="ja-JP" sz="1200" b="1" u="sng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WEB</a:t>
            </a:r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配信に関するお問い合わせ先</a:t>
            </a:r>
            <a:r>
              <a:rPr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当日のみ</a:t>
            </a:r>
            <a:r>
              <a:rPr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住友ファーマ株式会社　北九州営業所　柳川 佳範</a:t>
            </a:r>
            <a:endParaRPr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TEL:080-6104-9572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4E34AA9-71EC-45C4-BA18-13651406C9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3990" y="7322076"/>
            <a:ext cx="1604962" cy="154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71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958b__x304d__x65b9_ xmlns="57ecf83f-b4b3-4f36-9c2e-6c5eaf9a0264">Office</_x958b__x304d__x65b9_>
    <_x5370__x5237__x5236__x5fa1_ xmlns="57ecf83f-b4b3-4f36-9c2e-6c5eaf9a0264">印刷可</_x5370__x5237__x5236__x5fa1_>
    <_x8aac__x660e_ xmlns="8eff2b8b-1869-4a42-ab86-8d933cc978a3" xsi:nil="true"/>
    <PublicDay xmlns="19a2ff61-bf6c-4299-9f97-814d9defc6de">2022-03-21T15:00:00+00:00</PublicDay>
    <LimitDay xmlns="19a2ff61-bf6c-4299-9f97-814d9defc6de" xsi:nil="true"/>
    <IconOverlay xmlns="http://schemas.microsoft.com/sharepoint/v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25F11F7FDE9C94B83BD96E3C67ED710" ma:contentTypeVersion="16" ma:contentTypeDescription="新しいドキュメントを作成します。" ma:contentTypeScope="" ma:versionID="275846130e2cfd66e36e947027094401">
  <xsd:schema xmlns:xsd="http://www.w3.org/2001/XMLSchema" xmlns:xs="http://www.w3.org/2001/XMLSchema" xmlns:p="http://schemas.microsoft.com/office/2006/metadata/properties" xmlns:ns2="19a2ff61-bf6c-4299-9f97-814d9defc6de" xmlns:ns3="57ecf83f-b4b3-4f36-9c2e-6c5eaf9a0264" xmlns:ns4="8eff2b8b-1869-4a42-ab86-8d933cc978a3" xmlns:ns6="http://schemas.microsoft.com/sharepoint/v4" targetNamespace="http://schemas.microsoft.com/office/2006/metadata/properties" ma:root="true" ma:fieldsID="b2fc880a12e1a9a4e1bec41802281df5" ns2:_="" ns3:_="" ns4:_="" ns6:_="">
    <xsd:import namespace="19a2ff61-bf6c-4299-9f97-814d9defc6de"/>
    <xsd:import namespace="57ecf83f-b4b3-4f36-9c2e-6c5eaf9a0264"/>
    <xsd:import namespace="8eff2b8b-1869-4a42-ab86-8d933cc978a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LimitDay" minOccurs="0"/>
                <xsd:element ref="ns2:PublicDay"/>
                <xsd:element ref="ns3:_x958b__x304d__x65b9_" minOccurs="0"/>
                <xsd:element ref="ns3:_x5370__x5237__x5236__x5fa1_" minOccurs="0"/>
                <xsd:element ref="ns4:_x8aac__x660e_" minOccurs="0"/>
                <xsd:element ref="ns6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a2ff61-bf6c-4299-9f97-814d9defc6de" elementFormDefault="qualified">
    <xsd:import namespace="http://schemas.microsoft.com/office/2006/documentManagement/types"/>
    <xsd:import namespace="http://schemas.microsoft.com/office/infopath/2007/PartnerControls"/>
    <xsd:element name="LimitDay" ma:index="8" nillable="true" ma:displayName="有効期限" ma:format="DateOnly" ma:internalName="LimitDay">
      <xsd:simpleType>
        <xsd:restriction base="dms:DateTime"/>
      </xsd:simpleType>
    </xsd:element>
    <xsd:element name="PublicDay" ma:index="9" ma:displayName="公開日" ma:default="[today]" ma:format="DateOnly" ma:internalName="PublicDay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cf83f-b4b3-4f36-9c2e-6c5eaf9a0264" elementFormDefault="qualified">
    <xsd:import namespace="http://schemas.microsoft.com/office/2006/documentManagement/types"/>
    <xsd:import namespace="http://schemas.microsoft.com/office/infopath/2007/PartnerControls"/>
    <xsd:element name="_x958b__x304d__x65b9_" ma:index="10" nillable="true" ma:displayName="開き方" ma:default="Brava" ma:format="Dropdown" ma:internalName="_x958b__x304d__x65b9_">
      <xsd:simpleType>
        <xsd:restriction base="dms:Choice">
          <xsd:enumeration value="Brava"/>
          <xsd:enumeration value="Office"/>
        </xsd:restriction>
      </xsd:simpleType>
    </xsd:element>
    <xsd:element name="_x5370__x5237__x5236__x5fa1_" ma:index="11" nillable="true" ma:displayName="印刷制御" ma:default="印刷不可" ma:format="Dropdown" ma:internalName="_x5370__x5237__x5236__x5fa1_">
      <xsd:simpleType>
        <xsd:restriction base="dms:Choice">
          <xsd:enumeration value="印刷可"/>
          <xsd:enumeration value="印刷不可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ff2b8b-1869-4a42-ab86-8d933cc978a3" elementFormDefault="qualified">
    <xsd:import namespace="http://schemas.microsoft.com/office/2006/documentManagement/types"/>
    <xsd:import namespace="http://schemas.microsoft.com/office/infopath/2007/PartnerControls"/>
    <xsd:element name="_x8aac__x660e_" ma:index="12" nillable="true" ma:displayName="説明" ma:internalName="_x8aac__x660e_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19761D-21EB-4D9E-8852-9C5D62ED96E1}">
  <ds:schemaRefs>
    <ds:schemaRef ds:uri="http://purl.org/dc/elements/1.1/"/>
    <ds:schemaRef ds:uri="19a2ff61-bf6c-4299-9f97-814d9defc6d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sharepoint/v4"/>
    <ds:schemaRef ds:uri="http://schemas.microsoft.com/office/2006/metadata/properties"/>
    <ds:schemaRef ds:uri="8eff2b8b-1869-4a42-ab86-8d933cc978a3"/>
    <ds:schemaRef ds:uri="57ecf83f-b4b3-4f36-9c2e-6c5eaf9a026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31B725F-B107-4509-AFE2-A4AEC1B352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a2ff61-bf6c-4299-9f97-814d9defc6de"/>
    <ds:schemaRef ds:uri="57ecf83f-b4b3-4f36-9c2e-6c5eaf9a0264"/>
    <ds:schemaRef ds:uri="8eff2b8b-1869-4a42-ab86-8d933cc978a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68CB5B-529D-4195-95A7-A25DB4CFCB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10753</TotalTime>
  <Words>234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TSNimac 09005M</dc:creator>
  <cp:lastModifiedBy>村上 千穂</cp:lastModifiedBy>
  <cp:revision>186</cp:revision>
  <cp:lastPrinted>2023-01-20T04:05:53Z</cp:lastPrinted>
  <dcterms:created xsi:type="dcterms:W3CDTF">2012-09-06T01:19:35Z</dcterms:created>
  <dcterms:modified xsi:type="dcterms:W3CDTF">2023-02-18T05:18:25Z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0x010100825F11F7FDE9C94B83BD96E3C67ED710</vt:lpwstr>
  </property>
</Properties>
</file>