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Lst>
  <p:notesMasterIdLst>
    <p:notesMasterId r:id="rId8"/>
  </p:notesMasterIdLst>
  <p:sldIdLst>
    <p:sldId id="256" r:id="rId6"/>
    <p:sldId id="260" r:id="rId7"/>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83">
          <p15:clr>
            <a:srgbClr val="A4A3A4"/>
          </p15:clr>
        </p15:guide>
        <p15:guide id="2" orient="horz" pos="2879">
          <p15:clr>
            <a:srgbClr val="A4A3A4"/>
          </p15:clr>
        </p15:guide>
        <p15:guide id="3" orient="horz" pos="5624" userDrawn="1">
          <p15:clr>
            <a:srgbClr val="A4A3A4"/>
          </p15:clr>
        </p15:guide>
        <p15:guide id="4" orient="horz" pos="2245" userDrawn="1">
          <p15:clr>
            <a:srgbClr val="A4A3A4"/>
          </p15:clr>
        </p15:guide>
        <p15:guide id="5" orient="horz" pos="1292" userDrawn="1">
          <p15:clr>
            <a:srgbClr val="A4A3A4"/>
          </p15:clr>
        </p15:guide>
        <p15:guide id="6" pos="255" userDrawn="1">
          <p15:clr>
            <a:srgbClr val="A4A3A4"/>
          </p15:clr>
        </p15:guide>
        <p15:guide id="7" pos="2161">
          <p15:clr>
            <a:srgbClr val="A4A3A4"/>
          </p15:clr>
        </p15:guide>
        <p15:guide id="8" pos="913" userDrawn="1">
          <p15:clr>
            <a:srgbClr val="A4A3A4"/>
          </p15:clr>
        </p15:guide>
        <p15:guide id="9" pos="3816" userDrawn="1">
          <p15:clr>
            <a:srgbClr val="A4A3A4"/>
          </p15:clr>
        </p15:guide>
        <p15:guide id="10" orient="horz" pos="2880" userDrawn="1">
          <p15:clr>
            <a:srgbClr val="A4A3A4"/>
          </p15:clr>
        </p15:guide>
        <p15:guide id="11" pos="2160" userDrawn="1">
          <p15:clr>
            <a:srgbClr val="A4A3A4"/>
          </p15:clr>
        </p15:guide>
      </p15:sldGuideLst>
    </p:ext>
    <p:ext uri="{2D200454-40CA-4A62-9FC3-DE9A4176ACB9}">
      <p15:notesGuideLst xmlns:p15="http://schemas.microsoft.com/office/powerpoint/2012/main" xmlns="">
        <p15:guide id="1" orient="horz" pos="3130">
          <p15:clr>
            <a:srgbClr val="A4A3A4"/>
          </p15:clr>
        </p15:guide>
        <p15:guide id="2" orient="horz" pos="362">
          <p15:clr>
            <a:srgbClr val="A4A3A4"/>
          </p15:clr>
        </p15:guide>
        <p15:guide id="3"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4363A"/>
    <a:srgbClr val="FFFFFF"/>
    <a:srgbClr val="D0C5E1"/>
    <a:srgbClr val="EDE9F4"/>
    <a:srgbClr val="E9E6E4"/>
    <a:srgbClr val="F7F6F5"/>
    <a:srgbClr val="EDE9D8"/>
    <a:srgbClr val="F9F8F1"/>
    <a:srgbClr val="B4ABA5"/>
    <a:srgbClr val="008DB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421" autoAdjust="0"/>
    <p:restoredTop sz="94604" autoAdjust="0"/>
  </p:normalViewPr>
  <p:slideViewPr>
    <p:cSldViewPr snapToGrid="0" snapToObjects="1">
      <p:cViewPr varScale="1">
        <p:scale>
          <a:sx n="66" d="100"/>
          <a:sy n="66" d="100"/>
        </p:scale>
        <p:origin x="-2482" y="-91"/>
      </p:cViewPr>
      <p:guideLst>
        <p:guide orient="horz" pos="583"/>
        <p:guide orient="horz" pos="2879"/>
        <p:guide orient="horz" pos="5624"/>
        <p:guide orient="horz" pos="2245"/>
        <p:guide orient="horz" pos="1292"/>
        <p:guide orient="horz" pos="2880"/>
        <p:guide pos="255"/>
        <p:guide pos="2161"/>
        <p:guide pos="913"/>
        <p:guide pos="3816"/>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87" d="100"/>
          <a:sy n="87" d="100"/>
        </p:scale>
        <p:origin x="-3498" y="-90"/>
      </p:cViewPr>
      <p:guideLst>
        <p:guide orient="horz" pos="3130"/>
        <p:guide orient="horz" pos="36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098"/>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4" name="スライド イメージ プレースホルダー 3"/>
          <p:cNvSpPr>
            <a:spLocks noGrp="1" noRot="1" noChangeAspect="1"/>
          </p:cNvSpPr>
          <p:nvPr>
            <p:ph type="sldImg" idx="2"/>
          </p:nvPr>
        </p:nvSpPr>
        <p:spPr>
          <a:xfrm>
            <a:off x="1884363" y="612775"/>
            <a:ext cx="3038475" cy="4051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523600" y="4967944"/>
            <a:ext cx="5760000" cy="4472702"/>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D65451C-EEE4-4279-B93F-FDF247851523}" type="slidenum">
              <a:rPr kumimoji="1" lang="ja-JP" altLang="en-US" smtClean="0"/>
              <a:pPr/>
              <a:t>&lt;#&gt;</a:t>
            </a:fld>
            <a:endParaRPr kumimoji="1" lang="ja-JP" altLang="en-US"/>
          </a:p>
        </p:txBody>
      </p:sp>
    </p:spTree>
    <p:extLst>
      <p:ext uri="{BB962C8B-B14F-4D97-AF65-F5344CB8AC3E}">
        <p14:creationId xmlns:p14="http://schemas.microsoft.com/office/powerpoint/2010/main" xmlns="" val="2610960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lt"/>
        <a:ea typeface="+mn-ea"/>
        <a:cs typeface="+mn-cs"/>
      </a:defRPr>
    </a:lvl1pPr>
    <a:lvl2pPr marL="457200" algn="l" defTabSz="914400" rtl="0" eaLnBrk="1" latinLnBrk="0" hangingPunct="1">
      <a:defRPr kumimoji="1" sz="1050" kern="1200">
        <a:solidFill>
          <a:schemeClr val="tx1"/>
        </a:solidFill>
        <a:latin typeface="+mn-lt"/>
        <a:ea typeface="+mn-ea"/>
        <a:cs typeface="+mn-cs"/>
      </a:defRPr>
    </a:lvl2pPr>
    <a:lvl3pPr marL="914400" algn="l" defTabSz="914400" rtl="0" eaLnBrk="1" latinLnBrk="0" hangingPunct="1">
      <a:defRPr kumimoji="1" sz="1050" kern="1200">
        <a:solidFill>
          <a:schemeClr val="tx1"/>
        </a:solidFill>
        <a:latin typeface="+mn-lt"/>
        <a:ea typeface="+mn-ea"/>
        <a:cs typeface="+mn-cs"/>
      </a:defRPr>
    </a:lvl3pPr>
    <a:lvl4pPr marL="1371600" algn="l" defTabSz="914400" rtl="0" eaLnBrk="1" latinLnBrk="0" hangingPunct="1">
      <a:defRPr kumimoji="1" sz="1050" kern="1200">
        <a:solidFill>
          <a:schemeClr val="tx1"/>
        </a:solidFill>
        <a:latin typeface="+mn-lt"/>
        <a:ea typeface="+mn-ea"/>
        <a:cs typeface="+mn-cs"/>
      </a:defRPr>
    </a:lvl4pPr>
    <a:lvl5pPr marL="1828800" algn="l" defTabSz="914400" rtl="0" eaLnBrk="1" latinLnBrk="0" hangingPunct="1">
      <a:defRPr kumimoji="1" sz="105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523600" y="4921241"/>
            <a:ext cx="5760000" cy="848950"/>
          </a:xfrm>
        </p:spPr>
        <p:txBody>
          <a:bodyPr>
            <a:spAutoFit/>
          </a:bodyPr>
          <a:lstStyle/>
          <a:p>
            <a:pPr marL="171450" indent="-171450" algn="just">
              <a:lnSpc>
                <a:spcPts val="1400"/>
              </a:lnSpc>
              <a:spcAft>
                <a:spcPts val="300"/>
              </a:spcAft>
              <a:buClr>
                <a:srgbClr val="B4ABA5"/>
              </a:buClr>
              <a:buFont typeface="Wingdings" panose="05000000000000000000" pitchFamily="2" charset="2"/>
              <a:buChar char="l"/>
            </a:pPr>
            <a:r>
              <a:rPr lang="ja-JP" altLang="en-US" dirty="0">
                <a:latin typeface="HGPｺﾞｼｯｸM" panose="020B0600000000000000" pitchFamily="50" charset="-128"/>
                <a:ea typeface="HGPｺﾞｼｯｸM" panose="020B0600000000000000" pitchFamily="50" charset="-128"/>
              </a:rPr>
              <a:t>ローンチを成功させるためには、先生方</a:t>
            </a:r>
            <a:r>
              <a:rPr lang="ja-JP" altLang="en-US" dirty="0" smtClean="0">
                <a:latin typeface="HGPｺﾞｼｯｸM" panose="020B0600000000000000" pitchFamily="50" charset="-128"/>
                <a:ea typeface="HGPｺﾞｼｯｸM" panose="020B0600000000000000" pitchFamily="50" charset="-128"/>
              </a:rPr>
              <a:t>に</a:t>
            </a:r>
            <a:r>
              <a:rPr lang="ja-JP" altLang="en-US" b="1" dirty="0" smtClean="0">
                <a:latin typeface="HGPｺﾞｼｯｸM" panose="020B0600000000000000" pitchFamily="50" charset="-128"/>
                <a:ea typeface="HGPｺﾞｼｯｸM" panose="020B0600000000000000" pitchFamily="50" charset="-128"/>
              </a:rPr>
              <a:t>トルリシティで</a:t>
            </a:r>
            <a:r>
              <a:rPr lang="ja-JP" altLang="en-US" b="1" dirty="0">
                <a:latin typeface="HGPｺﾞｼｯｸM" panose="020B0600000000000000" pitchFamily="50" charset="-128"/>
                <a:ea typeface="HGPｺﾞｼｯｸM" panose="020B0600000000000000" pitchFamily="50" charset="-128"/>
              </a:rPr>
              <a:t>の成功体験</a:t>
            </a:r>
            <a:r>
              <a:rPr lang="ja-JP" altLang="en-US" dirty="0">
                <a:latin typeface="HGPｺﾞｼｯｸM" panose="020B0600000000000000" pitchFamily="50" charset="-128"/>
                <a:ea typeface="HGPｺﾞｼｯｸM" panose="020B0600000000000000" pitchFamily="50" charset="-128"/>
              </a:rPr>
              <a:t>を得ていただくことが大切です。</a:t>
            </a:r>
          </a:p>
          <a:p>
            <a:pPr marL="171450" indent="-171450" algn="just">
              <a:lnSpc>
                <a:spcPts val="1400"/>
              </a:lnSpc>
              <a:buClr>
                <a:srgbClr val="B4ABA5"/>
              </a:buClr>
              <a:buFont typeface="Wingdings" panose="05000000000000000000" pitchFamily="2" charset="2"/>
              <a:buChar char="l"/>
            </a:pPr>
            <a:r>
              <a:rPr lang="ja-JP" altLang="en-US" dirty="0">
                <a:latin typeface="HGPｺﾞｼｯｸM" panose="020B0600000000000000" pitchFamily="50" charset="-128"/>
                <a:ea typeface="HGPｺﾞｼｯｸM" panose="020B0600000000000000" pitchFamily="50" charset="-128"/>
              </a:rPr>
              <a:t>この患者さんは</a:t>
            </a:r>
            <a:r>
              <a:rPr lang="ja-JP" altLang="en-US" dirty="0" smtClean="0">
                <a:latin typeface="HGPｺﾞｼｯｸM" panose="020B0600000000000000" pitchFamily="50" charset="-128"/>
                <a:ea typeface="HGPｺﾞｼｯｸM" panose="020B0600000000000000" pitchFamily="50" charset="-128"/>
              </a:rPr>
              <a:t>、</a:t>
            </a:r>
            <a:r>
              <a:rPr lang="ja-JP" altLang="en-US" b="1" dirty="0" smtClean="0">
                <a:latin typeface="HGPｺﾞｼｯｸM" panose="020B0600000000000000" pitchFamily="50" charset="-128"/>
                <a:ea typeface="HGPｺﾞｼｯｸM" panose="020B0600000000000000" pitchFamily="50" charset="-128"/>
              </a:rPr>
              <a:t>トルリシティに</a:t>
            </a:r>
            <a:r>
              <a:rPr lang="ja-JP" altLang="en-US" b="1" dirty="0">
                <a:latin typeface="HGPｺﾞｼｯｸM" panose="020B0600000000000000" pitchFamily="50" charset="-128"/>
                <a:ea typeface="HGPｺﾞｼｯｸM" panose="020B0600000000000000" pitchFamily="50" charset="-128"/>
              </a:rPr>
              <a:t>よる治療が最適と考えられるモデルケース</a:t>
            </a:r>
            <a:r>
              <a:rPr lang="ja-JP" altLang="en-US" dirty="0">
                <a:latin typeface="HGPｺﾞｼｯｸM" panose="020B0600000000000000" pitchFamily="50" charset="-128"/>
                <a:ea typeface="HGPｺﾞｼｯｸM" panose="020B0600000000000000" pitchFamily="50" charset="-128"/>
              </a:rPr>
              <a:t>です。</a:t>
            </a:r>
          </a:p>
          <a:p>
            <a:pPr marL="180975" algn="just">
              <a:lnSpc>
                <a:spcPts val="1400"/>
              </a:lnSpc>
              <a:spcAft>
                <a:spcPts val="300"/>
              </a:spcAft>
              <a:buClr>
                <a:srgbClr val="B4ABA5"/>
              </a:buClr>
            </a:pPr>
            <a:r>
              <a:rPr lang="ja-JP" altLang="en-US" dirty="0">
                <a:latin typeface="HGPｺﾞｼｯｸM" panose="020B0600000000000000" pitchFamily="50" charset="-128"/>
                <a:ea typeface="HGPｺﾞｼｯｸM" panose="020B0600000000000000" pitchFamily="50" charset="-128"/>
              </a:rPr>
              <a:t>現在の治療や</a:t>
            </a:r>
            <a:r>
              <a:rPr lang="en-US" altLang="ja-JP" dirty="0">
                <a:latin typeface="HGPｺﾞｼｯｸM" panose="020B0600000000000000" pitchFamily="50" charset="-128"/>
                <a:ea typeface="HGPｺﾞｼｯｸM" panose="020B0600000000000000" pitchFamily="50" charset="-128"/>
              </a:rPr>
              <a:t>HbA1c</a:t>
            </a:r>
            <a:r>
              <a:rPr lang="ja-JP" altLang="en-US" dirty="0">
                <a:latin typeface="HGPｺﾞｼｯｸM" panose="020B0600000000000000" pitchFamily="50" charset="-128"/>
                <a:ea typeface="HGPｺﾞｼｯｸM" panose="020B0600000000000000" pitchFamily="50" charset="-128"/>
              </a:rPr>
              <a:t>など「臨床的な背景」と、ライフスタイル・性格・気持ちなど「患者さんのキャラクター」の双方から、患者像を具体化しています。</a:t>
            </a:r>
          </a:p>
        </p:txBody>
      </p:sp>
      <p:sp>
        <p:nvSpPr>
          <p:cNvPr id="4" name="スライド番号プレースホルダー 3"/>
          <p:cNvSpPr>
            <a:spLocks noGrp="1"/>
          </p:cNvSpPr>
          <p:nvPr>
            <p:ph type="sldNum" sz="quarter" idx="10"/>
          </p:nvPr>
        </p:nvSpPr>
        <p:spPr/>
        <p:txBody>
          <a:bodyPr/>
          <a:lstStyle/>
          <a:p>
            <a:fld id="{ED65451C-EEE4-4279-B93F-FDF247851523}" type="slidenum">
              <a:rPr lang="ja-JP" altLang="en-US" smtClean="0"/>
              <a:pPr/>
              <a:t>1</a:t>
            </a:fld>
            <a:endParaRPr lang="ja-JP" altLang="en-US"/>
          </a:p>
        </p:txBody>
      </p:sp>
      <p:grpSp>
        <p:nvGrpSpPr>
          <p:cNvPr id="26" name="グループ化 25"/>
          <p:cNvGrpSpPr/>
          <p:nvPr/>
        </p:nvGrpSpPr>
        <p:grpSpPr>
          <a:xfrm>
            <a:off x="454149" y="5846150"/>
            <a:ext cx="5979990" cy="3397790"/>
            <a:chOff x="571940" y="5836595"/>
            <a:chExt cx="6199874" cy="3397790"/>
          </a:xfrm>
        </p:grpSpPr>
        <p:sp>
          <p:nvSpPr>
            <p:cNvPr id="7" name="Rectangle 6"/>
            <p:cNvSpPr>
              <a:spLocks noChangeArrowheads="1"/>
            </p:cNvSpPr>
            <p:nvPr/>
          </p:nvSpPr>
          <p:spPr bwMode="auto">
            <a:xfrm>
              <a:off x="571940" y="7885657"/>
              <a:ext cx="216000" cy="1348728"/>
            </a:xfrm>
            <a:prstGeom prst="rect">
              <a:avLst/>
            </a:prstGeom>
            <a:solidFill>
              <a:srgbClr val="EDE9D8"/>
            </a:solidFill>
            <a:ln w="7938" cap="rnd">
              <a:solidFill>
                <a:srgbClr val="44363A"/>
              </a:solidFill>
              <a:prstDash val="solid"/>
              <a:round/>
              <a:headEnd/>
              <a:tailEnd/>
            </a:ln>
          </p:spPr>
          <p:txBody>
            <a:bodyPr vert="eaVert" wrap="none" lIns="91440" tIns="45720" rIns="91440" bIns="45720" numCol="1" anchor="ctr" anchorCtr="0" compatLnSpc="1">
              <a:prstTxWarp prst="textNoShape">
                <a:avLst/>
              </a:prstTxWarp>
            </a:bodyPr>
            <a:lstStyle/>
            <a:p>
              <a:pPr algn="just"/>
              <a:r>
                <a:rPr lang="ja-JP" altLang="en-US" sz="1000" dirty="0">
                  <a:latin typeface="HGPｺﾞｼｯｸM" panose="020B0600000000000000" pitchFamily="50" charset="-128"/>
                  <a:ea typeface="HGPｺﾞｼｯｸM" panose="020B0600000000000000" pitchFamily="50" charset="-128"/>
                </a:rPr>
                <a:t>患者さんのキャラクター</a:t>
              </a:r>
            </a:p>
          </p:txBody>
        </p:sp>
        <p:sp>
          <p:nvSpPr>
            <p:cNvPr id="8" name="Rectangle 7"/>
            <p:cNvSpPr>
              <a:spLocks noChangeArrowheads="1"/>
            </p:cNvSpPr>
            <p:nvPr/>
          </p:nvSpPr>
          <p:spPr bwMode="auto">
            <a:xfrm>
              <a:off x="571940" y="5836595"/>
              <a:ext cx="216000" cy="2003898"/>
            </a:xfrm>
            <a:prstGeom prst="rect">
              <a:avLst/>
            </a:prstGeom>
            <a:solidFill>
              <a:srgbClr val="E0F2FB"/>
            </a:solidFill>
            <a:ln w="7938" cap="rnd">
              <a:solidFill>
                <a:srgbClr val="008DB1"/>
              </a:solidFill>
              <a:prstDash val="solid"/>
              <a:round/>
              <a:headEnd/>
              <a:tailEnd/>
            </a:ln>
          </p:spPr>
          <p:txBody>
            <a:bodyPr vert="eaVert" wrap="none" lIns="91440" tIns="45720" rIns="91440" bIns="45720" numCol="1" anchor="ctr" anchorCtr="0" compatLnSpc="1">
              <a:prstTxWarp prst="textNoShape">
                <a:avLst/>
              </a:prstTxWarp>
            </a:bodyPr>
            <a:lstStyle/>
            <a:p>
              <a:pPr algn="ctr"/>
              <a:r>
                <a:rPr lang="ja-JP" altLang="en-US" sz="1000" dirty="0">
                  <a:solidFill>
                    <a:srgbClr val="008DB1"/>
                  </a:solidFill>
                  <a:latin typeface="HGPｺﾞｼｯｸM" panose="020B0600000000000000" pitchFamily="50" charset="-128"/>
                  <a:ea typeface="HGPｺﾞｼｯｸM" panose="020B0600000000000000" pitchFamily="50" charset="-128"/>
                </a:rPr>
                <a:t>臨床的な背景</a:t>
              </a:r>
            </a:p>
          </p:txBody>
        </p:sp>
        <p:sp>
          <p:nvSpPr>
            <p:cNvPr id="9" name="テキスト ボックス 8"/>
            <p:cNvSpPr txBox="1"/>
            <p:nvPr/>
          </p:nvSpPr>
          <p:spPr>
            <a:xfrm>
              <a:off x="787940" y="5836595"/>
              <a:ext cx="3121466" cy="400110"/>
            </a:xfrm>
            <a:prstGeom prst="rect">
              <a:avLst/>
            </a:prstGeom>
            <a:noFill/>
          </p:spPr>
          <p:txBody>
            <a:bodyPr wrap="none" rtlCol="0">
              <a:spAutoFit/>
            </a:bodyPr>
            <a:lstStyle/>
            <a:p>
              <a:r>
                <a:rPr lang="ja-JP" altLang="en-US" sz="1000" b="1" dirty="0">
                  <a:solidFill>
                    <a:srgbClr val="008DB1"/>
                  </a:solidFill>
                  <a:latin typeface="HGPｺﾞｼｯｸM" panose="020B0600000000000000" pitchFamily="50" charset="-128"/>
                  <a:ea typeface="HGPｺﾞｼｯｸM" panose="020B0600000000000000" pitchFamily="50" charset="-128"/>
                </a:rPr>
                <a:t>年齢</a:t>
              </a:r>
              <a:r>
                <a:rPr lang="en-US" altLang="ja-JP" sz="1000" b="1" dirty="0">
                  <a:solidFill>
                    <a:srgbClr val="008DB1"/>
                  </a:solidFill>
                  <a:latin typeface="HGPｺﾞｼｯｸM" panose="020B0600000000000000" pitchFamily="50" charset="-128"/>
                  <a:ea typeface="HGPｺﾞｼｯｸM" panose="020B0600000000000000" pitchFamily="50" charset="-128"/>
                </a:rPr>
                <a:t>57</a:t>
              </a:r>
              <a:r>
                <a:rPr lang="ja-JP" altLang="en-US" sz="1000" b="1" dirty="0" smtClean="0">
                  <a:solidFill>
                    <a:srgbClr val="008DB1"/>
                  </a:solidFill>
                  <a:latin typeface="HGPｺﾞｼｯｸM" panose="020B0600000000000000" pitchFamily="50" charset="-128"/>
                  <a:ea typeface="HGPｺﾞｼｯｸM" panose="020B0600000000000000" pitchFamily="50" charset="-128"/>
                </a:rPr>
                <a:t>歳</a:t>
              </a:r>
              <a:endParaRPr lang="en-US" altLang="ja-JP" sz="1000" b="1" dirty="0" smtClean="0">
                <a:solidFill>
                  <a:srgbClr val="008DB1"/>
                </a:solidFill>
                <a:latin typeface="HGPｺﾞｼｯｸM" panose="020B0600000000000000" pitchFamily="50" charset="-128"/>
                <a:ea typeface="HGPｺﾞｼｯｸM" panose="020B0600000000000000" pitchFamily="50" charset="-128"/>
              </a:endParaRPr>
            </a:p>
            <a:p>
              <a:pPr marL="266700" indent="-180975">
                <a:buClr>
                  <a:schemeClr val="accent2"/>
                </a:buClr>
                <a:buFont typeface="Wingdings" panose="05000000000000000000" pitchFamily="2" charset="2"/>
                <a:buChar char="l"/>
              </a:pPr>
              <a:r>
                <a:rPr lang="ja-JP" altLang="en-US" sz="1000" dirty="0">
                  <a:latin typeface="HGPｺﾞｼｯｸM" panose="020B0600000000000000" pitchFamily="50" charset="-128"/>
                  <a:ea typeface="HGPｺﾞｼｯｸM" panose="020B0600000000000000" pitchFamily="50" charset="-128"/>
                </a:rPr>
                <a:t>罹病期間が短く、インスリン分泌が保たれている。</a:t>
              </a:r>
            </a:p>
          </p:txBody>
        </p:sp>
        <p:sp>
          <p:nvSpPr>
            <p:cNvPr id="12" name="テキスト ボックス 11"/>
            <p:cNvSpPr txBox="1"/>
            <p:nvPr/>
          </p:nvSpPr>
          <p:spPr>
            <a:xfrm>
              <a:off x="787940" y="6284067"/>
              <a:ext cx="3163014" cy="400110"/>
            </a:xfrm>
            <a:prstGeom prst="rect">
              <a:avLst/>
            </a:prstGeom>
            <a:noFill/>
          </p:spPr>
          <p:txBody>
            <a:bodyPr wrap="none" rtlCol="0">
              <a:spAutoFit/>
            </a:bodyPr>
            <a:lstStyle/>
            <a:p>
              <a:r>
                <a:rPr lang="en-US" altLang="ja-JP" sz="1000" b="1" dirty="0">
                  <a:solidFill>
                    <a:srgbClr val="008DB1"/>
                  </a:solidFill>
                  <a:latin typeface="HGPｺﾞｼｯｸM" panose="020B0600000000000000" pitchFamily="50" charset="-128"/>
                  <a:ea typeface="HGPｺﾞｼｯｸM" panose="020B0600000000000000" pitchFamily="50" charset="-128"/>
                </a:rPr>
                <a:t>HbA1c </a:t>
              </a:r>
              <a:r>
                <a:rPr lang="en-US" altLang="ja-JP" sz="1000" b="1" dirty="0" smtClean="0">
                  <a:solidFill>
                    <a:srgbClr val="008DB1"/>
                  </a:solidFill>
                  <a:latin typeface="HGPｺﾞｼｯｸM" panose="020B0600000000000000" pitchFamily="50" charset="-128"/>
                  <a:ea typeface="HGPｺﾞｼｯｸM" panose="020B0600000000000000" pitchFamily="50" charset="-128"/>
                </a:rPr>
                <a:t>8.0</a:t>
              </a:r>
              <a:r>
                <a:rPr lang="ja-JP" altLang="en-US" sz="1000" b="1" dirty="0" smtClean="0">
                  <a:solidFill>
                    <a:srgbClr val="008DB1"/>
                  </a:solidFill>
                  <a:latin typeface="HGPｺﾞｼｯｸM" panose="020B0600000000000000" pitchFamily="50" charset="-128"/>
                  <a:ea typeface="HGPｺﾞｼｯｸM" panose="020B0600000000000000" pitchFamily="50" charset="-128"/>
                </a:rPr>
                <a:t>％</a:t>
              </a:r>
              <a:endParaRPr lang="en-US" altLang="ja-JP" sz="1000" b="1" dirty="0" smtClean="0">
                <a:solidFill>
                  <a:srgbClr val="008DB1"/>
                </a:solidFill>
                <a:latin typeface="HGPｺﾞｼｯｸM" panose="020B0600000000000000" pitchFamily="50" charset="-128"/>
                <a:ea typeface="HGPｺﾞｼｯｸM" panose="020B0600000000000000" pitchFamily="50" charset="-128"/>
              </a:endParaRPr>
            </a:p>
            <a:p>
              <a:pPr marL="266700" indent="-180975">
                <a:buClr>
                  <a:schemeClr val="accent2"/>
                </a:buClr>
                <a:buFont typeface="Wingdings" panose="05000000000000000000" pitchFamily="2" charset="2"/>
                <a:buChar char="l"/>
              </a:pPr>
              <a:r>
                <a:rPr lang="ja-JP" altLang="en-US" sz="1000" dirty="0" smtClean="0">
                  <a:latin typeface="HGPｺﾞｼｯｸM" panose="020B0600000000000000" pitchFamily="50" charset="-128"/>
                  <a:ea typeface="HGPｺﾞｼｯｸM" panose="020B0600000000000000" pitchFamily="50" charset="-128"/>
                </a:rPr>
                <a:t>血糖</a:t>
              </a:r>
              <a:r>
                <a:rPr lang="ja-JP" altLang="en-US" sz="1000" dirty="0">
                  <a:latin typeface="HGPｺﾞｼｯｸM" panose="020B0600000000000000" pitchFamily="50" charset="-128"/>
                  <a:ea typeface="HGPｺﾞｼｯｸM" panose="020B0600000000000000" pitchFamily="50" charset="-128"/>
                </a:rPr>
                <a:t>コントロールが不良で、治療の見直しが必要。</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787940" y="6718668"/>
              <a:ext cx="2745866" cy="400110"/>
            </a:xfrm>
            <a:prstGeom prst="rect">
              <a:avLst/>
            </a:prstGeom>
            <a:noFill/>
          </p:spPr>
          <p:txBody>
            <a:bodyPr wrap="none" rtlCol="0">
              <a:spAutoFit/>
            </a:bodyPr>
            <a:lstStyle/>
            <a:p>
              <a:r>
                <a:rPr lang="ja-JP" altLang="en-US" sz="1000" b="1" dirty="0">
                  <a:solidFill>
                    <a:srgbClr val="008DB1"/>
                  </a:solidFill>
                  <a:latin typeface="HGPｺﾞｼｯｸM" panose="020B0600000000000000" pitchFamily="50" charset="-128"/>
                  <a:ea typeface="HGPｺﾞｼｯｸM" panose="020B0600000000000000" pitchFamily="50" charset="-128"/>
                </a:rPr>
                <a:t>経口血糖降下薬</a:t>
              </a:r>
              <a:r>
                <a:rPr lang="en-US" altLang="ja-JP" sz="1000" b="1" dirty="0">
                  <a:solidFill>
                    <a:srgbClr val="008DB1"/>
                  </a:solidFill>
                  <a:latin typeface="HGPｺﾞｼｯｸM" panose="020B0600000000000000" pitchFamily="50" charset="-128"/>
                  <a:ea typeface="HGPｺﾞｼｯｸM" panose="020B0600000000000000" pitchFamily="50" charset="-128"/>
                </a:rPr>
                <a:t>1</a:t>
              </a:r>
              <a:r>
                <a:rPr lang="ja-JP" altLang="en-US" sz="1000" b="1" dirty="0">
                  <a:solidFill>
                    <a:srgbClr val="008DB1"/>
                  </a:solidFill>
                  <a:latin typeface="HGPｺﾞｼｯｸM" panose="020B0600000000000000" pitchFamily="50" charset="-128"/>
                  <a:ea typeface="HGPｺﾞｼｯｸM" panose="020B0600000000000000" pitchFamily="50" charset="-128"/>
                </a:rPr>
                <a:t>～</a:t>
              </a:r>
              <a:r>
                <a:rPr lang="en-US" altLang="ja-JP" sz="1000" b="1" dirty="0">
                  <a:solidFill>
                    <a:srgbClr val="008DB1"/>
                  </a:solidFill>
                  <a:latin typeface="HGPｺﾞｼｯｸM" panose="020B0600000000000000" pitchFamily="50" charset="-128"/>
                  <a:ea typeface="HGPｺﾞｼｯｸM" panose="020B0600000000000000" pitchFamily="50" charset="-128"/>
                </a:rPr>
                <a:t>2</a:t>
              </a:r>
              <a:r>
                <a:rPr lang="ja-JP" altLang="en-US" sz="1000" b="1" dirty="0">
                  <a:solidFill>
                    <a:srgbClr val="008DB1"/>
                  </a:solidFill>
                  <a:latin typeface="HGPｺﾞｼｯｸM" panose="020B0600000000000000" pitchFamily="50" charset="-128"/>
                  <a:ea typeface="HGPｺﾞｼｯｸM" panose="020B0600000000000000" pitchFamily="50" charset="-128"/>
                </a:rPr>
                <a:t>剤で治療</a:t>
              </a:r>
              <a:endParaRPr lang="en-US" altLang="ja-JP" sz="1000" b="1" dirty="0" smtClean="0">
                <a:solidFill>
                  <a:srgbClr val="008DB1"/>
                </a:solidFill>
                <a:latin typeface="HGPｺﾞｼｯｸM" panose="020B0600000000000000" pitchFamily="50" charset="-128"/>
                <a:ea typeface="HGPｺﾞｼｯｸM" panose="020B0600000000000000" pitchFamily="50" charset="-128"/>
              </a:endParaRPr>
            </a:p>
            <a:p>
              <a:pPr marL="266700" indent="-180975">
                <a:buClr>
                  <a:schemeClr val="accent2"/>
                </a:buClr>
                <a:buFont typeface="Wingdings" panose="05000000000000000000" pitchFamily="2" charset="2"/>
                <a:buChar char="l"/>
              </a:pPr>
              <a:r>
                <a:rPr lang="ja-JP" altLang="en-US" sz="1000" dirty="0">
                  <a:latin typeface="HGPｺﾞｼｯｸM" panose="020B0600000000000000" pitchFamily="50" charset="-128"/>
                  <a:ea typeface="HGPｺﾞｼｯｸM" panose="020B0600000000000000" pitchFamily="50" charset="-128"/>
                </a:rPr>
                <a:t>特にビグアナイド（</a:t>
              </a:r>
              <a:r>
                <a:rPr lang="en-US" altLang="ja-JP" sz="1000" dirty="0">
                  <a:latin typeface="HGPｺﾞｼｯｸM" panose="020B0600000000000000" pitchFamily="50" charset="-128"/>
                  <a:ea typeface="HGPｺﾞｼｯｸM" panose="020B0600000000000000" pitchFamily="50" charset="-128"/>
                </a:rPr>
                <a:t>BG</a:t>
              </a:r>
              <a:r>
                <a:rPr lang="ja-JP" altLang="en-US" sz="1000" dirty="0">
                  <a:latin typeface="HGPｺﾞｼｯｸM" panose="020B0600000000000000" pitchFamily="50" charset="-128"/>
                  <a:ea typeface="HGPｺﾞｼｯｸM" panose="020B0600000000000000" pitchFamily="50" charset="-128"/>
                </a:rPr>
                <a:t>）薬、</a:t>
              </a:r>
              <a:r>
                <a:rPr lang="en-US" altLang="ja-JP" sz="1000" dirty="0">
                  <a:latin typeface="HGPｺﾞｼｯｸM" panose="020B0600000000000000" pitchFamily="50" charset="-128"/>
                  <a:ea typeface="HGPｺﾞｼｯｸM" panose="020B0600000000000000" pitchFamily="50" charset="-128"/>
                </a:rPr>
                <a:t>SU</a:t>
              </a:r>
              <a:r>
                <a:rPr lang="ja-JP" altLang="en-US" sz="1000" dirty="0">
                  <a:latin typeface="HGPｺﾞｼｯｸM" panose="020B0600000000000000" pitchFamily="50" charset="-128"/>
                  <a:ea typeface="HGPｺﾞｼｯｸM" panose="020B0600000000000000" pitchFamily="50" charset="-128"/>
                </a:rPr>
                <a:t>薬で治療中。</a:t>
              </a:r>
            </a:p>
          </p:txBody>
        </p:sp>
        <p:sp>
          <p:nvSpPr>
            <p:cNvPr id="10" name="テキスト ボックス 9"/>
            <p:cNvSpPr txBox="1"/>
            <p:nvPr/>
          </p:nvSpPr>
          <p:spPr>
            <a:xfrm>
              <a:off x="787940" y="7111704"/>
              <a:ext cx="5909808" cy="707886"/>
            </a:xfrm>
            <a:prstGeom prst="rect">
              <a:avLst/>
            </a:prstGeom>
            <a:noFill/>
          </p:spPr>
          <p:txBody>
            <a:bodyPr wrap="square" rtlCol="0">
              <a:spAutoFit/>
            </a:bodyPr>
            <a:lstStyle/>
            <a:p>
              <a:pPr marL="355600" indent="-177800" algn="just"/>
              <a:r>
                <a:rPr lang="ja-JP" altLang="en-US" sz="1000" dirty="0" smtClean="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臨床</a:t>
              </a:r>
              <a:r>
                <a:rPr lang="ja-JP" altLang="en-US" sz="1000" dirty="0">
                  <a:latin typeface="HGPｺﾞｼｯｸM" panose="020B0600000000000000" pitchFamily="50" charset="-128"/>
                  <a:ea typeface="HGPｺﾞｼｯｸM" panose="020B0600000000000000" pitchFamily="50" charset="-128"/>
                </a:rPr>
                <a:t>試験では、</a:t>
              </a:r>
              <a:r>
                <a:rPr lang="en-US" altLang="ja-JP" sz="1000" dirty="0">
                  <a:latin typeface="HGPｺﾞｼｯｸM" panose="020B0600000000000000" pitchFamily="50" charset="-128"/>
                  <a:ea typeface="HGPｺﾞｼｯｸM" panose="020B0600000000000000" pitchFamily="50" charset="-128"/>
                </a:rPr>
                <a:t>BG</a:t>
              </a:r>
              <a:r>
                <a:rPr lang="ja-JP" altLang="en-US" sz="1000" dirty="0">
                  <a:latin typeface="HGPｺﾞｼｯｸM" panose="020B0600000000000000" pitchFamily="50" charset="-128"/>
                  <a:ea typeface="HGPｺﾞｼｯｸM" panose="020B0600000000000000" pitchFamily="50" charset="-128"/>
                </a:rPr>
                <a:t>薬、</a:t>
              </a:r>
              <a:r>
                <a:rPr lang="en-US" altLang="ja-JP" sz="1000" dirty="0">
                  <a:latin typeface="HGPｺﾞｼｯｸM" panose="020B0600000000000000" pitchFamily="50" charset="-128"/>
                  <a:ea typeface="HGPｺﾞｼｯｸM" panose="020B0600000000000000" pitchFamily="50" charset="-128"/>
                </a:rPr>
                <a:t>SU</a:t>
              </a:r>
              <a:r>
                <a:rPr lang="ja-JP" altLang="en-US" sz="1000" dirty="0">
                  <a:latin typeface="HGPｺﾞｼｯｸM" panose="020B0600000000000000" pitchFamily="50" charset="-128"/>
                  <a:ea typeface="HGPｺﾞｼｯｸM" panose="020B0600000000000000" pitchFamily="50" charset="-128"/>
                </a:rPr>
                <a:t>薬だけでなく、各種血糖降下薬への追加投与で</a:t>
              </a:r>
              <a:r>
                <a:rPr lang="en-US" altLang="ja-JP" sz="1000" dirty="0">
                  <a:latin typeface="HGPｺﾞｼｯｸM" panose="020B0600000000000000" pitchFamily="50" charset="-128"/>
                  <a:ea typeface="HGPｺﾞｼｯｸM" panose="020B0600000000000000" pitchFamily="50" charset="-128"/>
                </a:rPr>
                <a:t>HbA1c</a:t>
              </a:r>
              <a:r>
                <a:rPr lang="ja-JP" altLang="en-US" sz="1000" dirty="0">
                  <a:latin typeface="HGPｺﾞｼｯｸM" panose="020B0600000000000000" pitchFamily="50" charset="-128"/>
                  <a:ea typeface="HGPｺﾞｼｯｸM" panose="020B0600000000000000" pitchFamily="50" charset="-128"/>
                </a:rPr>
                <a:t>の低下が得られていますが、作用機序、血糖低下効果、体重への影響、低血糖リスクを総合すると、</a:t>
              </a:r>
              <a:r>
                <a:rPr lang="en-US" altLang="ja-JP" sz="1000" dirty="0">
                  <a:latin typeface="HGPｺﾞｼｯｸM" panose="020B0600000000000000" pitchFamily="50" charset="-128"/>
                  <a:ea typeface="HGPｺﾞｼｯｸM" panose="020B0600000000000000" pitchFamily="50" charset="-128"/>
                </a:rPr>
                <a:t>BG</a:t>
              </a:r>
              <a:r>
                <a:rPr lang="ja-JP" altLang="en-US" sz="1000" dirty="0">
                  <a:latin typeface="HGPｺﾞｼｯｸM" panose="020B0600000000000000" pitchFamily="50" charset="-128"/>
                  <a:ea typeface="HGPｺﾞｼｯｸM" panose="020B0600000000000000" pitchFamily="50" charset="-128"/>
                </a:rPr>
                <a:t>薬との相性がよいと考えられます。</a:t>
              </a:r>
            </a:p>
            <a:p>
              <a:pPr marL="355600" indent="-177800" algn="just"/>
              <a:r>
                <a:rPr lang="ja-JP" altLang="en-US" sz="1000" dirty="0" smtClean="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	SU</a:t>
              </a:r>
              <a:r>
                <a:rPr lang="ja-JP" altLang="en-US" sz="1000" dirty="0">
                  <a:latin typeface="HGPｺﾞｼｯｸM" panose="020B0600000000000000" pitchFamily="50" charset="-128"/>
                  <a:ea typeface="HGPｺﾞｼｯｸM" panose="020B0600000000000000" pitchFamily="50" charset="-128"/>
                </a:rPr>
                <a:t>薬に上乗せする場合は、低血糖への注意が必要。</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4107092" y="5854535"/>
              <a:ext cx="2096893" cy="771895"/>
            </a:xfrm>
            <a:prstGeom prst="rect">
              <a:avLst/>
            </a:prstGeom>
            <a:noFill/>
            <a:ln>
              <a:solidFill>
                <a:schemeClr val="accent1"/>
              </a:solidFill>
              <a:prstDash val="dash"/>
            </a:ln>
          </p:spPr>
          <p:txBody>
            <a:bodyPr wrap="none" rtlCol="0" anchor="ctr">
              <a:noAutofit/>
            </a:bodyPr>
            <a:lstStyle/>
            <a:p>
              <a:pPr>
                <a:spcAft>
                  <a:spcPts val="300"/>
                </a:spcAft>
              </a:pPr>
              <a:r>
                <a:rPr lang="ja-JP" altLang="en-US" sz="1000" b="1" dirty="0">
                  <a:latin typeface="HGPｺﾞｼｯｸM" panose="020B0600000000000000" pitchFamily="50" charset="-128"/>
                  <a:ea typeface="HGPｺﾞｼｯｸM" panose="020B0600000000000000" pitchFamily="50" charset="-128"/>
                </a:rPr>
                <a:t>国内臨床試験の対象患者の背景</a:t>
              </a:r>
            </a:p>
            <a:p>
              <a:r>
                <a:rPr lang="ja-JP" altLang="en-US" sz="1000" dirty="0" smtClean="0">
                  <a:latin typeface="HGPｺﾞｼｯｸM" panose="020B0600000000000000" pitchFamily="50" charset="-128"/>
                  <a:ea typeface="HGPｺﾞｼｯｸM" panose="020B0600000000000000" pitchFamily="50" charset="-128"/>
                </a:rPr>
                <a:t>年齢</a:t>
              </a:r>
              <a:r>
                <a:rPr lang="ja-JP" altLang="en-US" sz="1000" dirty="0">
                  <a:latin typeface="HGPｺﾞｼｯｸM" panose="020B0600000000000000" pitchFamily="50" charset="-128"/>
                  <a:ea typeface="HGPｺﾞｼｯｸM" panose="020B0600000000000000" pitchFamily="50" charset="-128"/>
                </a:rPr>
                <a:t>（平均）：</a:t>
              </a:r>
              <a:r>
                <a:rPr lang="en-US" altLang="ja-JP" sz="1000" dirty="0">
                  <a:latin typeface="HGPｺﾞｼｯｸM" panose="020B0600000000000000" pitchFamily="50" charset="-128"/>
                  <a:ea typeface="HGPｺﾞｼｯｸM" panose="020B0600000000000000" pitchFamily="50" charset="-128"/>
                </a:rPr>
                <a:t>56.8</a:t>
              </a:r>
              <a:r>
                <a:rPr lang="ja-JP" altLang="en-US" sz="1000" dirty="0">
                  <a:latin typeface="HGPｺﾞｼｯｸM" panose="020B0600000000000000" pitchFamily="50" charset="-128"/>
                  <a:ea typeface="HGPｺﾞｼｯｸM" panose="020B0600000000000000" pitchFamily="50" charset="-128"/>
                </a:rPr>
                <a:t>～</a:t>
              </a:r>
              <a:r>
                <a:rPr lang="en-US" altLang="ja-JP" sz="1000" dirty="0">
                  <a:latin typeface="HGPｺﾞｼｯｸM" panose="020B0600000000000000" pitchFamily="50" charset="-128"/>
                  <a:ea typeface="HGPｺﾞｼｯｸM" panose="020B0600000000000000" pitchFamily="50" charset="-128"/>
                </a:rPr>
                <a:t>57.4</a:t>
              </a:r>
              <a:r>
                <a:rPr lang="ja-JP" altLang="en-US" sz="1000" dirty="0">
                  <a:latin typeface="HGPｺﾞｼｯｸM" panose="020B0600000000000000" pitchFamily="50" charset="-128"/>
                  <a:ea typeface="HGPｺﾞｼｯｸM" panose="020B0600000000000000" pitchFamily="50" charset="-128"/>
                </a:rPr>
                <a:t>歳</a:t>
              </a:r>
            </a:p>
            <a:p>
              <a:r>
                <a:rPr lang="en-US" altLang="ja-JP" sz="1000" dirty="0">
                  <a:latin typeface="HGPｺﾞｼｯｸM" panose="020B0600000000000000" pitchFamily="50" charset="-128"/>
                  <a:ea typeface="HGPｺﾞｼｯｸM" panose="020B0600000000000000" pitchFamily="50" charset="-128"/>
                </a:rPr>
                <a:t>HbA1c</a:t>
              </a:r>
              <a:r>
                <a:rPr lang="ja-JP" altLang="en-US" sz="1000" dirty="0">
                  <a:latin typeface="HGPｺﾞｼｯｸM" panose="020B0600000000000000" pitchFamily="50" charset="-128"/>
                  <a:ea typeface="HGPｺﾞｼｯｸM" panose="020B0600000000000000" pitchFamily="50" charset="-128"/>
                </a:rPr>
                <a:t>（中央値）：</a:t>
              </a:r>
              <a:r>
                <a:rPr lang="en-US" altLang="ja-JP" sz="1000" dirty="0">
                  <a:latin typeface="HGPｺﾞｼｯｸM" panose="020B0600000000000000" pitchFamily="50" charset="-128"/>
                  <a:ea typeface="HGPｺﾞｼｯｸM" panose="020B0600000000000000" pitchFamily="50" charset="-128"/>
                </a:rPr>
                <a:t>7.90</a:t>
              </a:r>
              <a:r>
                <a:rPr lang="ja-JP" altLang="en-US" sz="1000" dirty="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8.33%</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4107092" y="6679870"/>
              <a:ext cx="2096893" cy="439387"/>
            </a:xfrm>
            <a:prstGeom prst="rect">
              <a:avLst/>
            </a:prstGeom>
            <a:noFill/>
            <a:ln>
              <a:solidFill>
                <a:schemeClr val="accent1"/>
              </a:solidFill>
              <a:prstDash val="dash"/>
            </a:ln>
          </p:spPr>
          <p:txBody>
            <a:bodyPr wrap="none" rtlCol="0" anchor="ctr">
              <a:noAutofit/>
            </a:bodyPr>
            <a:lstStyle/>
            <a:p>
              <a:r>
                <a:rPr lang="ja-JP" altLang="en-US" sz="1000" dirty="0">
                  <a:latin typeface="HGPｺﾞｼｯｸM" panose="020B0600000000000000" pitchFamily="50" charset="-128"/>
                  <a:ea typeface="HGPｺﾞｼｯｸM" panose="020B0600000000000000" pitchFamily="50" charset="-128"/>
                </a:rPr>
                <a:t>国内臨床試験の併用薬は</a:t>
              </a:r>
            </a:p>
            <a:p>
              <a:r>
                <a:rPr lang="en-US" altLang="ja-JP" sz="1000" dirty="0">
                  <a:latin typeface="HGPｺﾞｼｯｸM" panose="020B0600000000000000" pitchFamily="50" charset="-128"/>
                  <a:ea typeface="HGPｺﾞｼｯｸM" panose="020B0600000000000000" pitchFamily="50" charset="-128"/>
                </a:rPr>
                <a:t>1</a:t>
              </a:r>
              <a:r>
                <a:rPr lang="ja-JP" altLang="en-US" sz="1000" dirty="0">
                  <a:latin typeface="HGPｺﾞｼｯｸM" panose="020B0600000000000000" pitchFamily="50" charset="-128"/>
                  <a:ea typeface="HGPｺﾞｼｯｸM" panose="020B0600000000000000" pitchFamily="50" charset="-128"/>
                </a:rPr>
                <a:t>または</a:t>
              </a:r>
              <a:r>
                <a:rPr lang="en-US" altLang="ja-JP" sz="1000" dirty="0">
                  <a:latin typeface="HGPｺﾞｼｯｸM" panose="020B0600000000000000" pitchFamily="50" charset="-128"/>
                  <a:ea typeface="HGPｺﾞｼｯｸM" panose="020B0600000000000000" pitchFamily="50" charset="-128"/>
                </a:rPr>
                <a:t>2</a:t>
              </a:r>
              <a:r>
                <a:rPr lang="ja-JP" altLang="en-US" sz="1000" dirty="0">
                  <a:latin typeface="HGPｺﾞｼｯｸM" panose="020B0600000000000000" pitchFamily="50" charset="-128"/>
                  <a:ea typeface="HGPｺﾞｼｯｸM" panose="020B0600000000000000" pitchFamily="50" charset="-128"/>
                </a:rPr>
                <a:t>剤</a:t>
              </a:r>
              <a:endParaRPr kumimoji="1" lang="ja-JP" altLang="en-US" sz="1000" dirty="0">
                <a:latin typeface="HGPｺﾞｼｯｸM" panose="020B0600000000000000" pitchFamily="50" charset="-128"/>
                <a:ea typeface="HGPｺﾞｼｯｸM" panose="020B0600000000000000" pitchFamily="50" charset="-128"/>
              </a:endParaRPr>
            </a:p>
          </p:txBody>
        </p:sp>
        <p:cxnSp>
          <p:nvCxnSpPr>
            <p:cNvPr id="14" name="直線矢印コネクタ 13"/>
            <p:cNvCxnSpPr/>
            <p:nvPr/>
          </p:nvCxnSpPr>
          <p:spPr>
            <a:xfrm>
              <a:off x="1502229" y="5949538"/>
              <a:ext cx="2541319"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09106" y="6406738"/>
              <a:ext cx="243444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630384" y="6840187"/>
              <a:ext cx="141316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5833663" y="6320641"/>
              <a:ext cx="938151" cy="718457"/>
            </a:xfrm>
            <a:prstGeom prst="ellipse">
              <a:avLst/>
            </a:prstGeom>
            <a:solidFill>
              <a:srgbClr val="E0F2FB"/>
            </a:solidFill>
            <a:ln w="7938" cap="rnd">
              <a:solidFill>
                <a:srgbClr val="008DB1"/>
              </a:solidFill>
              <a:prstDash val="solid"/>
              <a:round/>
              <a:headEnd/>
              <a:tailEnd/>
            </a:ln>
          </p:spPr>
          <p:txBody>
            <a:bodyPr vert="horz" wrap="none" lIns="91440" tIns="45720" rIns="91440" bIns="45720" numCol="1" anchor="ctr" anchorCtr="0" compatLnSpc="1">
              <a:prstTxWarp prst="textNoShape">
                <a:avLst/>
              </a:prstTxWarp>
            </a:bodyPr>
            <a:lstStyle/>
            <a:p>
              <a:pPr algn="ctr"/>
              <a:r>
                <a:rPr lang="ja-JP" altLang="en-US" sz="1000" b="1" dirty="0">
                  <a:solidFill>
                    <a:srgbClr val="008DB1"/>
                  </a:solidFill>
                  <a:latin typeface="HGPｺﾞｼｯｸM" panose="020B0600000000000000" pitchFamily="50" charset="-128"/>
                  <a:ea typeface="HGPｺﾞｼｯｸM" panose="020B0600000000000000" pitchFamily="50" charset="-128"/>
                </a:rPr>
                <a:t>有効性が</a:t>
              </a:r>
            </a:p>
            <a:p>
              <a:pPr algn="ctr"/>
              <a:r>
                <a:rPr lang="ja-JP" altLang="en-US" sz="1000" b="1" dirty="0">
                  <a:solidFill>
                    <a:srgbClr val="008DB1"/>
                  </a:solidFill>
                  <a:latin typeface="HGPｺﾞｼｯｸM" panose="020B0600000000000000" pitchFamily="50" charset="-128"/>
                  <a:ea typeface="HGPｺﾞｼｯｸM" panose="020B0600000000000000" pitchFamily="50" charset="-128"/>
                </a:rPr>
                <a:t>確認されている</a:t>
              </a:r>
            </a:p>
            <a:p>
              <a:pPr algn="ctr"/>
              <a:r>
                <a:rPr lang="ja-JP" altLang="en-US" sz="1000" b="1" dirty="0">
                  <a:solidFill>
                    <a:srgbClr val="008DB1"/>
                  </a:solidFill>
                  <a:latin typeface="HGPｺﾞｼｯｸM" panose="020B0600000000000000" pitchFamily="50" charset="-128"/>
                  <a:ea typeface="HGPｺﾞｼｯｸM" panose="020B0600000000000000" pitchFamily="50" charset="-128"/>
                </a:rPr>
                <a:t>患者群</a:t>
              </a:r>
            </a:p>
          </p:txBody>
        </p:sp>
        <p:sp>
          <p:nvSpPr>
            <p:cNvPr id="24" name="テキスト ボックス 23"/>
            <p:cNvSpPr txBox="1"/>
            <p:nvPr/>
          </p:nvSpPr>
          <p:spPr>
            <a:xfrm>
              <a:off x="787940" y="7917537"/>
              <a:ext cx="5751805" cy="1284967"/>
            </a:xfrm>
            <a:prstGeom prst="rect">
              <a:avLst/>
            </a:prstGeom>
            <a:noFill/>
          </p:spPr>
          <p:txBody>
            <a:bodyPr wrap="square" rtlCol="0">
              <a:spAutoFit/>
            </a:bodyPr>
            <a:lstStyle/>
            <a:p>
              <a:pPr algn="just">
                <a:lnSpc>
                  <a:spcPts val="1400"/>
                </a:lnSpc>
                <a:spcAft>
                  <a:spcPts val="300"/>
                </a:spcAft>
              </a:pPr>
              <a:r>
                <a:rPr lang="ja-JP" altLang="en-US" sz="1000" b="1" dirty="0">
                  <a:latin typeface="HGPｺﾞｼｯｸM" panose="020B0600000000000000" pitchFamily="50" charset="-128"/>
                  <a:ea typeface="HGPｺﾞｼｯｸM" panose="020B0600000000000000" pitchFamily="50" charset="-128"/>
                </a:rPr>
                <a:t>忙しくて、治療に十分取り組めていない</a:t>
              </a:r>
              <a:endParaRPr lang="en-US" altLang="ja-JP" sz="1000" b="1" dirty="0" smtClean="0">
                <a:latin typeface="HGPｺﾞｼｯｸM" panose="020B0600000000000000" pitchFamily="50" charset="-128"/>
                <a:ea typeface="HGPｺﾞｼｯｸM" panose="020B0600000000000000" pitchFamily="50" charset="-128"/>
              </a:endParaRPr>
            </a:p>
            <a:p>
              <a:pPr marL="266700" indent="-180975" algn="just">
                <a:lnSpc>
                  <a:spcPts val="1400"/>
                </a:lnSpc>
                <a:spcAft>
                  <a:spcPts val="300"/>
                </a:spcAft>
                <a:buClr>
                  <a:srgbClr val="B4ABA5"/>
                </a:buClr>
                <a:buFont typeface="Wingdings" panose="05000000000000000000" pitchFamily="2" charset="2"/>
                <a:buChar char="l"/>
              </a:pPr>
              <a:r>
                <a:rPr lang="ja-JP" altLang="en-US" sz="1000" dirty="0">
                  <a:latin typeface="HGPｺﾞｼｯｸM" panose="020B0600000000000000" pitchFamily="50" charset="-128"/>
                  <a:ea typeface="HGPｺﾞｼｯｸM" panose="020B0600000000000000" pitchFamily="50" charset="-128"/>
                </a:rPr>
                <a:t>血糖値が高いことは、心配の種。</a:t>
              </a:r>
            </a:p>
            <a:p>
              <a:pPr marL="266700" indent="-180975" algn="just">
                <a:lnSpc>
                  <a:spcPts val="1400"/>
                </a:lnSpc>
                <a:spcAft>
                  <a:spcPts val="300"/>
                </a:spcAft>
                <a:buClr>
                  <a:srgbClr val="B4ABA5"/>
                </a:buClr>
                <a:buFont typeface="Wingdings" panose="05000000000000000000" pitchFamily="2" charset="2"/>
                <a:buChar char="l"/>
              </a:pPr>
              <a:r>
                <a:rPr lang="ja-JP" altLang="en-US" sz="1000" dirty="0" smtClean="0">
                  <a:latin typeface="HGPｺﾞｼｯｸM" panose="020B0600000000000000" pitchFamily="50" charset="-128"/>
                  <a:ea typeface="HGPｺﾞｼｯｸM" panose="020B0600000000000000" pitchFamily="50" charset="-128"/>
                </a:rPr>
                <a:t>治療</a:t>
              </a:r>
              <a:r>
                <a:rPr lang="ja-JP" altLang="en-US" sz="1000" dirty="0">
                  <a:latin typeface="HGPｺﾞｼｯｸM" panose="020B0600000000000000" pitchFamily="50" charset="-128"/>
                  <a:ea typeface="HGPｺﾞｼｯｸM" panose="020B0600000000000000" pitchFamily="50" charset="-128"/>
                </a:rPr>
                <a:t>に対しては比較的真面目。できればもっとしっかり治療をしたいと思っているが、忙しさのために治療の優先順位が下がっている。</a:t>
              </a:r>
            </a:p>
            <a:p>
              <a:pPr marL="266700" indent="-180975" algn="just">
                <a:lnSpc>
                  <a:spcPts val="1400"/>
                </a:lnSpc>
                <a:spcAft>
                  <a:spcPts val="300"/>
                </a:spcAft>
                <a:buClr>
                  <a:srgbClr val="B4ABA5"/>
                </a:buClr>
                <a:buFont typeface="Wingdings" panose="05000000000000000000" pitchFamily="2" charset="2"/>
                <a:buChar char="l"/>
              </a:pPr>
              <a:r>
                <a:rPr lang="ja-JP" altLang="en-US" sz="1000" dirty="0" smtClean="0">
                  <a:latin typeface="HGPｺﾞｼｯｸM" panose="020B0600000000000000" pitchFamily="50" charset="-128"/>
                  <a:ea typeface="HGPｺﾞｼｯｸM" panose="020B0600000000000000" pitchFamily="50" charset="-128"/>
                </a:rPr>
                <a:t>治療</a:t>
              </a:r>
              <a:r>
                <a:rPr lang="ja-JP" altLang="en-US" sz="1000" dirty="0">
                  <a:latin typeface="HGPｺﾞｼｯｸM" panose="020B0600000000000000" pitchFamily="50" charset="-128"/>
                  <a:ea typeface="HGPｺﾞｼｯｸM" panose="020B0600000000000000" pitchFamily="50" charset="-128"/>
                </a:rPr>
                <a:t>の強化が必要かもしれないと思っているが、忙しいので複雑な治療（インスリン）には取り組む自信がない（週</a:t>
              </a:r>
              <a:r>
                <a:rPr lang="en-US" altLang="ja-JP" sz="1000" dirty="0">
                  <a:latin typeface="HGPｺﾞｼｯｸM" panose="020B0600000000000000" pitchFamily="50" charset="-128"/>
                  <a:ea typeface="HGPｺﾞｼｯｸM" panose="020B0600000000000000" pitchFamily="50" charset="-128"/>
                </a:rPr>
                <a:t>1</a:t>
              </a:r>
              <a:r>
                <a:rPr lang="ja-JP" altLang="en-US" sz="1000" dirty="0">
                  <a:latin typeface="HGPｺﾞｼｯｸM" panose="020B0600000000000000" pitchFamily="50" charset="-128"/>
                  <a:ea typeface="HGPｺﾞｼｯｸM" panose="020B0600000000000000" pitchFamily="50" charset="-128"/>
                </a:rPr>
                <a:t>回投与をメリットと感じやすい）</a:t>
              </a:r>
              <a:endParaRPr kumimoji="1" lang="ja-JP" altLang="en-US" sz="1000" dirty="0">
                <a:latin typeface="HGPｺﾞｼｯｸM" panose="020B0600000000000000" pitchFamily="50" charset="-128"/>
                <a:ea typeface="HGPｺﾞｼｯｸM" panose="020B0600000000000000" pitchFamily="50" charset="-128"/>
              </a:endParaRPr>
            </a:p>
          </p:txBody>
        </p:sp>
      </p:grpSp>
      <p:sp>
        <p:nvSpPr>
          <p:cNvPr id="29" name="スライド イメージ プレースホルダー 28"/>
          <p:cNvSpPr>
            <a:spLocks noGrp="1" noRot="1" noChangeAspect="1"/>
          </p:cNvSpPr>
          <p:nvPr>
            <p:ph type="sldImg"/>
          </p:nvPr>
        </p:nvSpPr>
        <p:spPr>
          <a:xfrm>
            <a:off x="1884363" y="565150"/>
            <a:ext cx="3038475" cy="4052888"/>
          </a:xfrm>
        </p:spPr>
      </p:sp>
    </p:spTree>
    <p:extLst>
      <p:ext uri="{BB962C8B-B14F-4D97-AF65-F5344CB8AC3E}">
        <p14:creationId xmlns:p14="http://schemas.microsoft.com/office/powerpoint/2010/main" xmlns="" val="787410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523600" y="4921241"/>
            <a:ext cx="5760000" cy="848950"/>
          </a:xfrm>
        </p:spPr>
        <p:txBody>
          <a:bodyPr>
            <a:spAutoFit/>
          </a:bodyPr>
          <a:lstStyle/>
          <a:p>
            <a:pPr marL="0" indent="0" algn="just">
              <a:lnSpc>
                <a:spcPts val="1400"/>
              </a:lnSpc>
              <a:spcAft>
                <a:spcPts val="300"/>
              </a:spcAft>
              <a:buClr>
                <a:srgbClr val="B4ABA5"/>
              </a:buClr>
              <a:buFont typeface="Wingdings" panose="05000000000000000000" pitchFamily="2" charset="2"/>
              <a:buNone/>
            </a:pPr>
            <a:endParaRPr lang="ja-JP" altLang="en-US"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65451C-EEE4-4279-B93F-FDF247851523}"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6" name="グループ化 25"/>
          <p:cNvGrpSpPr/>
          <p:nvPr/>
        </p:nvGrpSpPr>
        <p:grpSpPr>
          <a:xfrm>
            <a:off x="454149" y="5846150"/>
            <a:ext cx="5979990" cy="3397790"/>
            <a:chOff x="571940" y="5836595"/>
            <a:chExt cx="6199874" cy="3397790"/>
          </a:xfrm>
        </p:grpSpPr>
        <p:sp>
          <p:nvSpPr>
            <p:cNvPr id="7" name="Rectangle 6"/>
            <p:cNvSpPr>
              <a:spLocks noChangeArrowheads="1"/>
            </p:cNvSpPr>
            <p:nvPr/>
          </p:nvSpPr>
          <p:spPr bwMode="auto">
            <a:xfrm>
              <a:off x="571940" y="7885657"/>
              <a:ext cx="216000" cy="1348728"/>
            </a:xfrm>
            <a:prstGeom prst="rect">
              <a:avLst/>
            </a:prstGeom>
            <a:solidFill>
              <a:srgbClr val="EDE9D8"/>
            </a:solidFill>
            <a:ln w="7938" cap="rnd">
              <a:solidFill>
                <a:srgbClr val="44363A"/>
              </a:solidFill>
              <a:prstDash val="solid"/>
              <a:round/>
              <a:headEnd/>
              <a:tailEnd/>
            </a:ln>
          </p:spPr>
          <p:txBody>
            <a:bodyPr vert="eaVert" wrap="none" lIns="91440" tIns="45720" rIns="91440" bIns="45720" numCol="1" anchor="ctr" anchorCtr="0" compatLnSpc="1">
              <a:prstTxWarp prst="textNoShape">
                <a:avLst/>
              </a:prstTxWarp>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患者さんのキャラクター</a:t>
              </a:r>
            </a:p>
          </p:txBody>
        </p:sp>
        <p:sp>
          <p:nvSpPr>
            <p:cNvPr id="8" name="Rectangle 7"/>
            <p:cNvSpPr>
              <a:spLocks noChangeArrowheads="1"/>
            </p:cNvSpPr>
            <p:nvPr/>
          </p:nvSpPr>
          <p:spPr bwMode="auto">
            <a:xfrm>
              <a:off x="571940" y="5836595"/>
              <a:ext cx="216000" cy="2003898"/>
            </a:xfrm>
            <a:prstGeom prst="rect">
              <a:avLst/>
            </a:prstGeom>
            <a:solidFill>
              <a:srgbClr val="E0F2FB"/>
            </a:solidFill>
            <a:ln w="7938" cap="rnd">
              <a:solidFill>
                <a:srgbClr val="008DB1"/>
              </a:solidFill>
              <a:prstDash val="solid"/>
              <a:round/>
              <a:headEnd/>
              <a:tailEnd/>
            </a:ln>
          </p:spPr>
          <p:txBody>
            <a:bodyPr vert="eaVert" wrap="non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臨床的な背景</a:t>
              </a:r>
            </a:p>
          </p:txBody>
        </p:sp>
        <p:sp>
          <p:nvSpPr>
            <p:cNvPr id="9" name="テキスト ボックス 8"/>
            <p:cNvSpPr txBox="1"/>
            <p:nvPr/>
          </p:nvSpPr>
          <p:spPr>
            <a:xfrm>
              <a:off x="787940" y="5836595"/>
              <a:ext cx="3121466"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年齢</a:t>
              </a:r>
              <a:r>
                <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57</a:t>
              </a: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歳</a:t>
              </a:r>
              <a:endPar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endParaRPr>
            </a:p>
            <a:p>
              <a:pPr marL="266700" marR="0" lvl="0" indent="-180975" algn="l" defTabSz="914400" rtl="0" eaLnBrk="1" fontAlgn="auto" latinLnBrk="0" hangingPunct="1">
                <a:lnSpc>
                  <a:spcPct val="100000"/>
                </a:lnSpc>
                <a:spcBef>
                  <a:spcPts val="0"/>
                </a:spcBef>
                <a:spcAft>
                  <a:spcPts val="0"/>
                </a:spcAft>
                <a:buClr>
                  <a:srgbClr val="C0504D"/>
                </a:buClr>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罹病期間が短く、インスリン分泌が保たれている。</a:t>
              </a:r>
            </a:p>
          </p:txBody>
        </p:sp>
        <p:sp>
          <p:nvSpPr>
            <p:cNvPr id="12" name="テキスト ボックス 11"/>
            <p:cNvSpPr txBox="1"/>
            <p:nvPr/>
          </p:nvSpPr>
          <p:spPr>
            <a:xfrm>
              <a:off x="787940" y="6284067"/>
              <a:ext cx="3163014"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HbA1c 8.0</a:t>
              </a: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endParaRPr>
            </a:p>
            <a:p>
              <a:pPr marL="266700" marR="0" lvl="0" indent="-180975" algn="l" defTabSz="914400" rtl="0" eaLnBrk="1" fontAlgn="auto" latinLnBrk="0" hangingPunct="1">
                <a:lnSpc>
                  <a:spcPct val="100000"/>
                </a:lnSpc>
                <a:spcBef>
                  <a:spcPts val="0"/>
                </a:spcBef>
                <a:spcAft>
                  <a:spcPts val="0"/>
                </a:spcAft>
                <a:buClr>
                  <a:srgbClr val="C0504D"/>
                </a:buClr>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血糖コントロールが不良で、治療の見直しが必要。</a:t>
              </a:r>
            </a:p>
          </p:txBody>
        </p:sp>
        <p:sp>
          <p:nvSpPr>
            <p:cNvPr id="13" name="テキスト ボックス 12"/>
            <p:cNvSpPr txBox="1"/>
            <p:nvPr/>
          </p:nvSpPr>
          <p:spPr>
            <a:xfrm>
              <a:off x="787940" y="6718668"/>
              <a:ext cx="2745866"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経口血糖降下薬</a:t>
              </a:r>
              <a:r>
                <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剤で治療</a:t>
              </a:r>
              <a:endParaRPr kumimoji="1" lang="en-US" altLang="ja-JP"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endParaRPr>
            </a:p>
            <a:p>
              <a:pPr marL="266700" marR="0" lvl="0" indent="-180975" algn="l" defTabSz="914400" rtl="0" eaLnBrk="1" fontAlgn="auto" latinLnBrk="0" hangingPunct="1">
                <a:lnSpc>
                  <a:spcPct val="100000"/>
                </a:lnSpc>
                <a:spcBef>
                  <a:spcPts val="0"/>
                </a:spcBef>
                <a:spcAft>
                  <a:spcPts val="0"/>
                </a:spcAft>
                <a:buClr>
                  <a:srgbClr val="C0504D"/>
                </a:buClr>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特にビグアナイド（</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BG</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）薬、</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SU</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薬で治療中。</a:t>
              </a:r>
            </a:p>
          </p:txBody>
        </p:sp>
        <p:sp>
          <p:nvSpPr>
            <p:cNvPr id="10" name="テキスト ボックス 9"/>
            <p:cNvSpPr txBox="1"/>
            <p:nvPr/>
          </p:nvSpPr>
          <p:spPr>
            <a:xfrm>
              <a:off x="787940" y="7111704"/>
              <a:ext cx="5909808" cy="707886"/>
            </a:xfrm>
            <a:prstGeom prst="rect">
              <a:avLst/>
            </a:prstGeom>
            <a:noFill/>
          </p:spPr>
          <p:txBody>
            <a:bodyPr wrap="square" rtlCol="0">
              <a:spAutoFit/>
            </a:bodyPr>
            <a:lstStyle/>
            <a:p>
              <a:pPr marL="355600" marR="0" lvl="0" indent="-1778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臨床試験では、</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BG</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薬、</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SU</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薬だけでなく、各種血糖降下薬への追加投与で</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HbA1c</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の低下が得られていますが、作用機序、血糖低下効果、体重への影響、低血糖リスクを総合すると、</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BG</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薬との相性がよいと考えられます。</a:t>
              </a:r>
            </a:p>
            <a:p>
              <a:pPr marL="355600" marR="0" lvl="0" indent="-17780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SU</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薬に上乗せする場合は、低血糖への注意が必要。</a:t>
              </a:r>
            </a:p>
          </p:txBody>
        </p:sp>
        <p:sp>
          <p:nvSpPr>
            <p:cNvPr id="15" name="テキスト ボックス 14"/>
            <p:cNvSpPr txBox="1"/>
            <p:nvPr/>
          </p:nvSpPr>
          <p:spPr>
            <a:xfrm>
              <a:off x="4107092" y="5854535"/>
              <a:ext cx="2096893" cy="771895"/>
            </a:xfrm>
            <a:prstGeom prst="rect">
              <a:avLst/>
            </a:prstGeom>
            <a:noFill/>
            <a:ln>
              <a:solidFill>
                <a:schemeClr val="accent1"/>
              </a:solidFill>
              <a:prstDash val="dash"/>
            </a:ln>
          </p:spPr>
          <p:txBody>
            <a:bodyPr wrap="none" rtlCol="0" anchor="ctr">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国内臨床試験の対象患者の背景</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年齢（平均）：</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56.8</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57.4</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歳</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HbA1c</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（中央値）：</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7.90</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8.33%</a:t>
              </a:r>
              <a:endPar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6" name="テキスト ボックス 15"/>
            <p:cNvSpPr txBox="1"/>
            <p:nvPr/>
          </p:nvSpPr>
          <p:spPr>
            <a:xfrm>
              <a:off x="4107092" y="6679870"/>
              <a:ext cx="2096893" cy="439387"/>
            </a:xfrm>
            <a:prstGeom prst="rect">
              <a:avLst/>
            </a:prstGeom>
            <a:noFill/>
            <a:ln>
              <a:solidFill>
                <a:schemeClr val="accent1"/>
              </a:solidFill>
              <a:prstDash val="dash"/>
            </a:ln>
          </p:spPr>
          <p:txBody>
            <a:bodyPr wrap="non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国内臨床試験の併用薬は</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または</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剤</a:t>
              </a:r>
            </a:p>
          </p:txBody>
        </p:sp>
        <p:cxnSp>
          <p:nvCxnSpPr>
            <p:cNvPr id="14" name="直線矢印コネクタ 13"/>
            <p:cNvCxnSpPr/>
            <p:nvPr/>
          </p:nvCxnSpPr>
          <p:spPr>
            <a:xfrm>
              <a:off x="1502229" y="5949538"/>
              <a:ext cx="2541319"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609106" y="6406738"/>
              <a:ext cx="243444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630384" y="6840187"/>
              <a:ext cx="141316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5833663" y="6320641"/>
              <a:ext cx="938151" cy="718457"/>
            </a:xfrm>
            <a:prstGeom prst="ellipse">
              <a:avLst/>
            </a:prstGeom>
            <a:solidFill>
              <a:srgbClr val="E0F2FB"/>
            </a:solidFill>
            <a:ln w="7938" cap="rnd">
              <a:solidFill>
                <a:srgbClr val="008DB1"/>
              </a:solidFill>
              <a:prstDash val="solid"/>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有効性が</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確認されている</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8DB1"/>
                  </a:solidFill>
                  <a:effectLst/>
                  <a:uLnTx/>
                  <a:uFillTx/>
                  <a:latin typeface="HGPｺﾞｼｯｸM" panose="020B0600000000000000" pitchFamily="50" charset="-128"/>
                  <a:ea typeface="HGPｺﾞｼｯｸM" panose="020B0600000000000000" pitchFamily="50" charset="-128"/>
                  <a:cs typeface="+mn-cs"/>
                </a:rPr>
                <a:t>患者群</a:t>
              </a:r>
            </a:p>
          </p:txBody>
        </p:sp>
        <p:sp>
          <p:nvSpPr>
            <p:cNvPr id="24" name="テキスト ボックス 23"/>
            <p:cNvSpPr txBox="1"/>
            <p:nvPr/>
          </p:nvSpPr>
          <p:spPr>
            <a:xfrm>
              <a:off x="787940" y="7917537"/>
              <a:ext cx="5751805" cy="1284967"/>
            </a:xfrm>
            <a:prstGeom prst="rect">
              <a:avLst/>
            </a:prstGeom>
            <a:noFill/>
          </p:spPr>
          <p:txBody>
            <a:bodyPr wrap="square" rtlCol="0">
              <a:spAutoFit/>
            </a:bodyPr>
            <a:lstStyle/>
            <a:p>
              <a:pPr marL="0" marR="0" lvl="0" indent="0" algn="just" defTabSz="914400" rtl="0" eaLnBrk="1" fontAlgn="auto" latinLnBrk="0" hangingPunct="1">
                <a:lnSpc>
                  <a:spcPts val="1400"/>
                </a:lnSpc>
                <a:spcBef>
                  <a:spcPts val="0"/>
                </a:spcBef>
                <a:spcAft>
                  <a:spcPts val="30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忙しくて、治療に十分取り組めていない</a:t>
              </a:r>
              <a:endParaRPr kumimoji="1" lang="en-US" altLang="ja-JP" sz="10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266700" marR="0" lvl="0" indent="-180975" algn="just" defTabSz="914400" rtl="0" eaLnBrk="1" fontAlgn="auto" latinLnBrk="0" hangingPunct="1">
                <a:lnSpc>
                  <a:spcPts val="1400"/>
                </a:lnSpc>
                <a:spcBef>
                  <a:spcPts val="0"/>
                </a:spcBef>
                <a:spcAft>
                  <a:spcPts val="300"/>
                </a:spcAft>
                <a:buClr>
                  <a:srgbClr val="B4ABA5"/>
                </a:buClr>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血糖値が高いことは、心配の種。</a:t>
              </a:r>
            </a:p>
            <a:p>
              <a:pPr marL="266700" marR="0" lvl="0" indent="-180975" algn="just" defTabSz="914400" rtl="0" eaLnBrk="1" fontAlgn="auto" latinLnBrk="0" hangingPunct="1">
                <a:lnSpc>
                  <a:spcPts val="1400"/>
                </a:lnSpc>
                <a:spcBef>
                  <a:spcPts val="0"/>
                </a:spcBef>
                <a:spcAft>
                  <a:spcPts val="300"/>
                </a:spcAft>
                <a:buClr>
                  <a:srgbClr val="B4ABA5"/>
                </a:buClr>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治療に対しては比較的真面目。できればもっとしっかり治療をしたいと思っているが、忙しさのために治療の優先順位が下がっている。</a:t>
              </a:r>
            </a:p>
            <a:p>
              <a:pPr marL="266700" marR="0" lvl="0" indent="-180975" algn="just" defTabSz="914400" rtl="0" eaLnBrk="1" fontAlgn="auto" latinLnBrk="0" hangingPunct="1">
                <a:lnSpc>
                  <a:spcPts val="1400"/>
                </a:lnSpc>
                <a:spcBef>
                  <a:spcPts val="0"/>
                </a:spcBef>
                <a:spcAft>
                  <a:spcPts val="300"/>
                </a:spcAft>
                <a:buClr>
                  <a:srgbClr val="B4ABA5"/>
                </a:buClr>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治療の強化が必要かもしれないと思っているが、忙しいので複雑な治療（インスリン）には取り組む自信がない（週</a:t>
              </a:r>
              <a:r>
                <a:rPr kumimoji="1" lang="en-US" altLang="ja-JP"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回投与をメリットと感じやすい）</a:t>
              </a:r>
            </a:p>
          </p:txBody>
        </p:sp>
      </p:grpSp>
      <p:sp>
        <p:nvSpPr>
          <p:cNvPr id="29" name="スライド イメージ プレースホルダー 28"/>
          <p:cNvSpPr>
            <a:spLocks noGrp="1" noRot="1" noChangeAspect="1"/>
          </p:cNvSpPr>
          <p:nvPr>
            <p:ph type="sldImg"/>
          </p:nvPr>
        </p:nvSpPr>
        <p:spPr>
          <a:xfrm>
            <a:off x="1884363" y="565150"/>
            <a:ext cx="3038475" cy="4052888"/>
          </a:xfrm>
        </p:spPr>
      </p:sp>
    </p:spTree>
    <p:extLst>
      <p:ext uri="{BB962C8B-B14F-4D97-AF65-F5344CB8AC3E}">
        <p14:creationId xmlns:p14="http://schemas.microsoft.com/office/powerpoint/2010/main" xmlns="" val="641361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1_白紙">
    <p:spTree>
      <p:nvGrpSpPr>
        <p:cNvPr id="1" name=""/>
        <p:cNvGrpSpPr/>
        <p:nvPr/>
      </p:nvGrpSpPr>
      <p:grpSpPr>
        <a:xfrm>
          <a:off x="0" y="0"/>
          <a:ext cx="0" cy="0"/>
          <a:chOff x="0" y="0"/>
          <a:chExt cx="0" cy="0"/>
        </a:xfrm>
      </p:grpSpPr>
      <p:pic>
        <p:nvPicPr>
          <p:cNvPr id="2050" name="Picture 2" descr="\\NEC300\cs3\LIY\Dulaglutide\マテリアル\18_webカンファレンス案内状テンプレート\161004\dul_Template_gray.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3680" y="0"/>
            <a:ext cx="6834319" cy="9144000"/>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4" descr="\\NEC300\cs3\LIY\Dulaglutide\マテリアル\18_webカンファレンス案内状テンプレート\161004\DSP_logo.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83718" y="258759"/>
            <a:ext cx="2044954" cy="424470"/>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5" descr="\\NEC300\cs3\LIY\Dulaglutide\マテリアル\18_webカンファレンス案内状テンプレート\161004\Lilly_logo.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5844187" y="280988"/>
            <a:ext cx="739303" cy="4022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5329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0186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2" descr="\\NEC300\cs3\LIY\Dulaglutide\マテリアル\18_webカンファレンス案内状テンプレート\161004\dul_Template_gray.jp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3680" y="0"/>
            <a:ext cx="6834319" cy="9144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NEC300\cs3\LIY\Dulaglutide\マテリアル\18_webカンファレンス案内状テンプレート\161004\DSP_logo.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83718" y="258759"/>
            <a:ext cx="2044954" cy="42447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NEC300\cs3\LIY\Dulaglutide\マテリアル\18_webカンファレンス案内状テンプレート\161004\Lilly_logo.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5844187" y="280988"/>
            <a:ext cx="739303" cy="40224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0" name="グループ化 9"/>
          <p:cNvGrpSpPr/>
          <p:nvPr userDrawn="1"/>
        </p:nvGrpSpPr>
        <p:grpSpPr>
          <a:xfrm>
            <a:off x="3421044" y="8117931"/>
            <a:ext cx="3133868" cy="889321"/>
            <a:chOff x="1222375" y="6143446"/>
            <a:chExt cx="5264749" cy="1494017"/>
          </a:xfrm>
        </p:grpSpPr>
        <p:pic>
          <p:nvPicPr>
            <p:cNvPr id="1026" name="Picture 2" descr="\\NEC300\cs3\LIY\Dulaglutide\マテリアル\18_webカンファレンス案内状テンプレート\170704_QRコード改訂\真和作業\dul.jp01_170704.png"/>
            <p:cNvPicPr>
              <a:picLocks noChangeAspect="1" noChangeArrowheads="1"/>
            </p:cNvPicPr>
            <p:nvPr userDrawn="1"/>
          </p:nvPicPr>
          <p:blipFill>
            <a:blip r:embed="rId6" cstate="print"/>
            <a:srcRect/>
            <a:stretch>
              <a:fillRect/>
            </a:stretch>
          </p:blipFill>
          <p:spPr bwMode="auto">
            <a:xfrm>
              <a:off x="1222375" y="6745288"/>
              <a:ext cx="3822700" cy="892175"/>
            </a:xfrm>
            <a:prstGeom prst="rect">
              <a:avLst/>
            </a:prstGeom>
            <a:noFill/>
          </p:spPr>
        </p:pic>
        <p:pic>
          <p:nvPicPr>
            <p:cNvPr id="1027" name="Picture 3" descr="\\NEC300\cs3\LIY\Dulaglutide\マテリアル\18_webカンファレンス案内状テンプレート\170704_QRコード改訂\真和作業\qr20170417140201954.png"/>
            <p:cNvPicPr>
              <a:picLocks noChangeAspect="1" noChangeArrowheads="1"/>
            </p:cNvPicPr>
            <p:nvPr userDrawn="1"/>
          </p:nvPicPr>
          <p:blipFill>
            <a:blip r:embed="rId7" cstate="print"/>
            <a:srcRect/>
            <a:stretch>
              <a:fillRect/>
            </a:stretch>
          </p:blipFill>
          <p:spPr bwMode="auto">
            <a:xfrm>
              <a:off x="5201249" y="6143446"/>
              <a:ext cx="1285875" cy="1285875"/>
            </a:xfrm>
            <a:prstGeom prst="rect">
              <a:avLst/>
            </a:prstGeom>
            <a:noFill/>
          </p:spPr>
        </p:pic>
      </p:grpSp>
    </p:spTree>
    <p:extLst>
      <p:ext uri="{BB962C8B-B14F-4D97-AF65-F5344CB8AC3E}">
        <p14:creationId xmlns:p14="http://schemas.microsoft.com/office/powerpoint/2010/main" xmlns="" val="308342516"/>
      </p:ext>
    </p:extLst>
  </p:cSld>
  <p:clrMap bg1="lt1" tx1="dk1" bg2="lt2" tx2="dk2" accent1="accent1" accent2="accent2" accent3="accent3" accent4="accent4" accent5="accent5" accent6="accent6" hlink="hlink" folHlink="folHlink"/>
  <p:sldLayoutIdLst>
    <p:sldLayoutId id="2147483657" r:id="rId1"/>
  </p:sldLayoutIdLst>
  <p:timing>
    <p:tnLst>
      <p:par>
        <p:cTn id="1" dur="indefinite" restart="never" nodeType="tmRoot"/>
      </p:par>
    </p:tnLst>
  </p:timing>
  <p:txStyles>
    <p:titleStyle>
      <a:lvl1pPr algn="l" defTabSz="914400" rtl="0" eaLnBrk="1" latinLnBrk="0" hangingPunct="1">
        <a:spcBef>
          <a:spcPct val="0"/>
        </a:spcBef>
        <a:buNone/>
        <a:defRPr kumimoji="1" sz="2400" b="0" kern="1200">
          <a:solidFill>
            <a:schemeClr val="bg2"/>
          </a:solidFill>
          <a:latin typeface="+mj-lt"/>
          <a:ea typeface="+mj-ea"/>
          <a:cs typeface="+mj-cs"/>
        </a:defRPr>
      </a:lvl1pPr>
    </p:titleStyle>
    <p:bodyStyle>
      <a:lvl1pPr marL="355600" indent="-355600" algn="l" defTabSz="914400" rtl="0" eaLnBrk="1" latinLnBrk="0" hangingPunct="1">
        <a:spcBef>
          <a:spcPct val="20000"/>
        </a:spcBef>
        <a:buClr>
          <a:schemeClr val="accent1"/>
        </a:buClr>
        <a:buFont typeface="Wingdings" panose="05000000000000000000" pitchFamily="2" charset="2"/>
        <a:buChar char="l"/>
        <a:defRPr kumimoji="1" sz="2400" kern="1200">
          <a:solidFill>
            <a:schemeClr val="tx1"/>
          </a:solidFill>
          <a:latin typeface="+mn-lt"/>
          <a:ea typeface="+mn-ea"/>
          <a:cs typeface="+mn-cs"/>
        </a:defRPr>
      </a:lvl1pPr>
      <a:lvl2pPr marL="719138" indent="-261938" algn="l" defTabSz="914400" rtl="0" eaLnBrk="1" latinLnBrk="0" hangingPunct="1">
        <a:spcBef>
          <a:spcPct val="20000"/>
        </a:spcBef>
        <a:buClr>
          <a:schemeClr val="accent1"/>
        </a:buClr>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NEC300\cs3\LIY\Dulaglutide\マテリアル\18_webカンファレンス案内状テンプレート\１５０６１９PPT\背景.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6858000" cy="9167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8236249"/>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914400" rtl="0" eaLnBrk="1" latinLnBrk="0" hangingPunct="1">
        <a:spcBef>
          <a:spcPct val="0"/>
        </a:spcBef>
        <a:buNone/>
        <a:defRPr kumimoji="1" sz="2400" b="0" kern="1200">
          <a:solidFill>
            <a:schemeClr val="bg2"/>
          </a:solidFill>
          <a:latin typeface="+mj-lt"/>
          <a:ea typeface="+mj-ea"/>
          <a:cs typeface="+mj-cs"/>
        </a:defRPr>
      </a:lvl1pPr>
    </p:titleStyle>
    <p:bodyStyle>
      <a:lvl1pPr marL="355600" indent="-355600" algn="l" defTabSz="914400" rtl="0" eaLnBrk="1" latinLnBrk="0" hangingPunct="1">
        <a:spcBef>
          <a:spcPct val="20000"/>
        </a:spcBef>
        <a:buClr>
          <a:schemeClr val="accent1"/>
        </a:buClr>
        <a:buFont typeface="Wingdings" panose="05000000000000000000" pitchFamily="2" charset="2"/>
        <a:buChar char="l"/>
        <a:defRPr kumimoji="1" sz="2400" kern="1200">
          <a:solidFill>
            <a:schemeClr val="tx1"/>
          </a:solidFill>
          <a:latin typeface="+mn-lt"/>
          <a:ea typeface="+mn-ea"/>
          <a:cs typeface="+mn-cs"/>
        </a:defRPr>
      </a:lvl1pPr>
      <a:lvl2pPr marL="719138" indent="-261938" algn="l" defTabSz="914400" rtl="0" eaLnBrk="1" latinLnBrk="0" hangingPunct="1">
        <a:spcBef>
          <a:spcPct val="20000"/>
        </a:spcBef>
        <a:buClr>
          <a:schemeClr val="accent1"/>
        </a:buClr>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330595" y="8762888"/>
            <a:ext cx="4542030" cy="300082"/>
          </a:xfrm>
          <a:prstGeom prst="rect">
            <a:avLst/>
          </a:prstGeom>
          <a:noFill/>
        </p:spPr>
        <p:txBody>
          <a:bodyPr wrap="square" rtlCol="0" anchor="ctr">
            <a:spAutoFit/>
          </a:bodyPr>
          <a:lstStyle/>
          <a:p>
            <a:pPr>
              <a:spcAft>
                <a:spcPts val="300"/>
              </a:spcAft>
            </a:pPr>
            <a:r>
              <a:rPr lang="ja-JP" altLang="en-US" sz="1350" dirty="0" smtClean="0">
                <a:latin typeface="+mn-ea"/>
              </a:rPr>
              <a:t>共催：日本イーライリリー株式会社</a:t>
            </a:r>
            <a:r>
              <a:rPr lang="en-US" altLang="ja-JP" sz="1350" dirty="0" smtClean="0">
                <a:latin typeface="+mn-ea"/>
              </a:rPr>
              <a:t>/</a:t>
            </a:r>
            <a:r>
              <a:rPr kumimoji="1" lang="ja-JP" altLang="en-US" sz="1350" dirty="0" smtClean="0">
                <a:latin typeface="+mn-ea"/>
              </a:rPr>
              <a:t>大日本住友製薬株式会社</a:t>
            </a:r>
            <a:endParaRPr kumimoji="1" lang="ja-JP" altLang="en-US" sz="1350" dirty="0">
              <a:latin typeface="+mn-ea"/>
            </a:endParaRPr>
          </a:p>
        </p:txBody>
      </p:sp>
      <p:grpSp>
        <p:nvGrpSpPr>
          <p:cNvPr id="144" name="グループ化 143"/>
          <p:cNvGrpSpPr/>
          <p:nvPr/>
        </p:nvGrpSpPr>
        <p:grpSpPr>
          <a:xfrm>
            <a:off x="300701" y="7218653"/>
            <a:ext cx="543739" cy="483701"/>
            <a:chOff x="768902" y="3058403"/>
            <a:chExt cx="543739" cy="483701"/>
          </a:xfrm>
        </p:grpSpPr>
        <p:sp>
          <p:nvSpPr>
            <p:cNvPr id="145" name="円/楕円 144"/>
            <p:cNvSpPr/>
            <p:nvPr/>
          </p:nvSpPr>
          <p:spPr>
            <a:xfrm>
              <a:off x="798943" y="3058403"/>
              <a:ext cx="483701" cy="48370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p:cNvSpPr txBox="1"/>
            <p:nvPr/>
          </p:nvSpPr>
          <p:spPr>
            <a:xfrm>
              <a:off x="768902" y="3146441"/>
              <a:ext cx="543739" cy="307777"/>
            </a:xfrm>
            <a:prstGeom prst="rect">
              <a:avLst/>
            </a:prstGeom>
            <a:noFill/>
          </p:spPr>
          <p:txBody>
            <a:bodyPr wrap="none" rtlCol="0" anchor="ctr">
              <a:spAutoFit/>
            </a:bodyPr>
            <a:lstStyle/>
            <a:p>
              <a:pPr lvl="0" algn="ctr"/>
              <a:r>
                <a:rPr lang="ja-JP" altLang="en-US" sz="1400" dirty="0">
                  <a:solidFill>
                    <a:srgbClr val="FFFFFF"/>
                  </a:solidFill>
                </a:rPr>
                <a:t>演者</a:t>
              </a:r>
            </a:p>
          </p:txBody>
        </p:sp>
      </p:grpSp>
      <p:grpSp>
        <p:nvGrpSpPr>
          <p:cNvPr id="147" name="グループ化 146"/>
          <p:cNvGrpSpPr/>
          <p:nvPr/>
        </p:nvGrpSpPr>
        <p:grpSpPr>
          <a:xfrm>
            <a:off x="300701" y="6396643"/>
            <a:ext cx="543739" cy="483701"/>
            <a:chOff x="768902" y="3058403"/>
            <a:chExt cx="543739" cy="483701"/>
          </a:xfrm>
        </p:grpSpPr>
        <p:sp>
          <p:nvSpPr>
            <p:cNvPr id="148" name="円/楕円 147"/>
            <p:cNvSpPr/>
            <p:nvPr/>
          </p:nvSpPr>
          <p:spPr>
            <a:xfrm>
              <a:off x="798943" y="3058403"/>
              <a:ext cx="483701" cy="48370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テキスト ボックス 148"/>
            <p:cNvSpPr txBox="1"/>
            <p:nvPr/>
          </p:nvSpPr>
          <p:spPr>
            <a:xfrm>
              <a:off x="768902" y="3146441"/>
              <a:ext cx="543739" cy="307777"/>
            </a:xfrm>
            <a:prstGeom prst="rect">
              <a:avLst/>
            </a:prstGeom>
            <a:noFill/>
          </p:spPr>
          <p:txBody>
            <a:bodyPr wrap="none" rtlCol="0" anchor="ctr">
              <a:spAutoFit/>
            </a:bodyPr>
            <a:lstStyle/>
            <a:p>
              <a:pPr lvl="0" algn="ctr"/>
              <a:r>
                <a:rPr lang="ja-JP" altLang="en-US" sz="1400" dirty="0">
                  <a:solidFill>
                    <a:srgbClr val="FFFFFF"/>
                  </a:solidFill>
                </a:rPr>
                <a:t>演題</a:t>
              </a:r>
            </a:p>
          </p:txBody>
        </p:sp>
      </p:grpSp>
      <p:grpSp>
        <p:nvGrpSpPr>
          <p:cNvPr id="150" name="グループ化 149"/>
          <p:cNvGrpSpPr/>
          <p:nvPr/>
        </p:nvGrpSpPr>
        <p:grpSpPr>
          <a:xfrm>
            <a:off x="300701" y="5574455"/>
            <a:ext cx="543739" cy="483701"/>
            <a:chOff x="768901" y="3058403"/>
            <a:chExt cx="543739" cy="483701"/>
          </a:xfrm>
        </p:grpSpPr>
        <p:sp>
          <p:nvSpPr>
            <p:cNvPr id="151" name="円/楕円 150"/>
            <p:cNvSpPr/>
            <p:nvPr/>
          </p:nvSpPr>
          <p:spPr>
            <a:xfrm>
              <a:off x="798943" y="3058403"/>
              <a:ext cx="483701" cy="48370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テキスト ボックス 151"/>
            <p:cNvSpPr txBox="1"/>
            <p:nvPr/>
          </p:nvSpPr>
          <p:spPr>
            <a:xfrm>
              <a:off x="768901" y="3146441"/>
              <a:ext cx="543739" cy="307777"/>
            </a:xfrm>
            <a:prstGeom prst="rect">
              <a:avLst/>
            </a:prstGeom>
            <a:noFill/>
          </p:spPr>
          <p:txBody>
            <a:bodyPr wrap="none" rtlCol="0" anchor="ctr">
              <a:spAutoFit/>
            </a:bodyPr>
            <a:lstStyle/>
            <a:p>
              <a:pPr lvl="0" algn="ctr"/>
              <a:r>
                <a:rPr lang="ja-JP" altLang="en-US" sz="1400" dirty="0">
                  <a:solidFill>
                    <a:srgbClr val="FFFFFF"/>
                  </a:solidFill>
                </a:rPr>
                <a:t>座長</a:t>
              </a:r>
            </a:p>
          </p:txBody>
        </p:sp>
      </p:grpSp>
      <p:pic>
        <p:nvPicPr>
          <p:cNvPr id="153" name="Picture 2" descr="\\NEC300\cs3\LIY\Dulaglutide\マテリアル\18_webカンファレンス案内状テンプレート\１５０６１９PPT\破線.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3410" y="4962603"/>
            <a:ext cx="5562796" cy="33094"/>
          </a:xfrm>
          <a:prstGeom prst="rect">
            <a:avLst/>
          </a:prstGeom>
          <a:noFill/>
          <a:extLst>
            <a:ext uri="{909E8E84-426E-40DD-AFC4-6F175D3DCCD1}">
              <a14:hiddenFill xmlns:a14="http://schemas.microsoft.com/office/drawing/2010/main" xmlns="">
                <a:solidFill>
                  <a:srgbClr val="FFFFFF"/>
                </a:solidFill>
              </a14:hiddenFill>
            </a:ext>
          </a:extLst>
        </p:spPr>
      </p:pic>
      <p:pic>
        <p:nvPicPr>
          <p:cNvPr id="154" name="Picture 2" descr="\\NEC300\cs3\LIY\Dulaglutide\マテリアル\18_webカンファレンス案内状テンプレート\１５０６１９PPT\破線.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4109" y="4000072"/>
            <a:ext cx="5562796" cy="33094"/>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56" name="グループ化 155"/>
          <p:cNvGrpSpPr/>
          <p:nvPr/>
        </p:nvGrpSpPr>
        <p:grpSpPr>
          <a:xfrm>
            <a:off x="326149" y="2247855"/>
            <a:ext cx="492842" cy="483701"/>
            <a:chOff x="794350" y="3058403"/>
            <a:chExt cx="492842" cy="483701"/>
          </a:xfrm>
        </p:grpSpPr>
        <p:sp>
          <p:nvSpPr>
            <p:cNvPr id="157" name="円/楕円 156"/>
            <p:cNvSpPr/>
            <p:nvPr/>
          </p:nvSpPr>
          <p:spPr>
            <a:xfrm>
              <a:off x="798943" y="3058403"/>
              <a:ext cx="483701" cy="48370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テキスト ボックス 157"/>
            <p:cNvSpPr txBox="1"/>
            <p:nvPr/>
          </p:nvSpPr>
          <p:spPr>
            <a:xfrm>
              <a:off x="794350" y="3160846"/>
              <a:ext cx="492842" cy="278967"/>
            </a:xfrm>
            <a:prstGeom prst="rect">
              <a:avLst/>
            </a:prstGeom>
            <a:noFill/>
          </p:spPr>
          <p:txBody>
            <a:bodyPr wrap="none" rtlCol="0" anchor="ctr">
              <a:spAutoFit/>
            </a:bodyPr>
            <a:lstStyle/>
            <a:p>
              <a:pPr algn="ctr"/>
              <a:r>
                <a:rPr kumimoji="1" lang="ja-JP" altLang="en-US" sz="1400" dirty="0" smtClean="0">
                  <a:solidFill>
                    <a:schemeClr val="bg1"/>
                  </a:solidFill>
                </a:rPr>
                <a:t>日時</a:t>
              </a:r>
              <a:endParaRPr kumimoji="1" lang="ja-JP" altLang="en-US" sz="1400" dirty="0">
                <a:solidFill>
                  <a:schemeClr val="bg1"/>
                </a:solidFill>
              </a:endParaRPr>
            </a:p>
          </p:txBody>
        </p:sp>
      </p:grpSp>
      <p:pic>
        <p:nvPicPr>
          <p:cNvPr id="166" name="Picture 5" descr="\\NEC300\cs3\LIY\Dulaglutide\マテリアル\18_webカンファレンス案内状テンプレート\１５０６１９PPT\丸.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68018" y="927958"/>
            <a:ext cx="444621" cy="99285"/>
          </a:xfrm>
          <a:prstGeom prst="rect">
            <a:avLst/>
          </a:prstGeom>
          <a:noFill/>
          <a:extLst>
            <a:ext uri="{909E8E84-426E-40DD-AFC4-6F175D3DCCD1}">
              <a14:hiddenFill xmlns:a14="http://schemas.microsoft.com/office/drawing/2010/main" xmlns="">
                <a:solidFill>
                  <a:srgbClr val="FFFFFF"/>
                </a:solidFill>
              </a14:hiddenFill>
            </a:ext>
          </a:extLst>
        </p:spPr>
      </p:pic>
      <p:sp>
        <p:nvSpPr>
          <p:cNvPr id="167" name="テキスト ボックス 166"/>
          <p:cNvSpPr txBox="1"/>
          <p:nvPr/>
        </p:nvSpPr>
        <p:spPr>
          <a:xfrm>
            <a:off x="-36922" y="1310441"/>
            <a:ext cx="6262760" cy="1077218"/>
          </a:xfrm>
          <a:prstGeom prst="rect">
            <a:avLst/>
          </a:prstGeom>
          <a:noFill/>
        </p:spPr>
        <p:txBody>
          <a:bodyPr wrap="square" rtlCol="0" anchor="ctr">
            <a:spAutoFit/>
          </a:bodyPr>
          <a:lstStyle/>
          <a:p>
            <a:r>
              <a:rPr kumimoji="1" lang="en-US" altLang="ja-JP" sz="3100" b="1" dirty="0" smtClean="0">
                <a:solidFill>
                  <a:schemeClr val="bg2"/>
                </a:solidFill>
              </a:rPr>
              <a:t>Diabetes</a:t>
            </a:r>
            <a:r>
              <a:rPr lang="ja-JP" altLang="en-US" sz="3100" b="1" dirty="0" smtClean="0">
                <a:solidFill>
                  <a:schemeClr val="bg2"/>
                </a:solidFill>
              </a:rPr>
              <a:t>＆</a:t>
            </a:r>
            <a:r>
              <a:rPr lang="en-US" altLang="ja-JP" sz="3100" b="1" dirty="0" err="1" smtClean="0">
                <a:solidFill>
                  <a:schemeClr val="bg2"/>
                </a:solidFill>
              </a:rPr>
              <a:t>Incretin</a:t>
            </a:r>
            <a:r>
              <a:rPr lang="en-US" altLang="ja-JP" sz="3100" b="1" dirty="0" smtClean="0">
                <a:solidFill>
                  <a:schemeClr val="bg2"/>
                </a:solidFill>
              </a:rPr>
              <a:t> Seminar   </a:t>
            </a:r>
          </a:p>
          <a:p>
            <a:r>
              <a:rPr lang="en-US" altLang="ja-JP" sz="3100" b="1" dirty="0" smtClean="0">
                <a:solidFill>
                  <a:schemeClr val="bg2"/>
                </a:solidFill>
              </a:rPr>
              <a:t>                                in </a:t>
            </a:r>
            <a:r>
              <a:rPr lang="ja-JP" altLang="en-US" sz="3100" b="1" dirty="0" smtClean="0">
                <a:solidFill>
                  <a:schemeClr val="bg2"/>
                </a:solidFill>
              </a:rPr>
              <a:t>北九州</a:t>
            </a:r>
            <a:endParaRPr kumimoji="1" lang="ja-JP" altLang="en-US" sz="3100" b="1" dirty="0">
              <a:solidFill>
                <a:schemeClr val="bg2"/>
              </a:solidFill>
            </a:endParaRPr>
          </a:p>
        </p:txBody>
      </p:sp>
      <p:grpSp>
        <p:nvGrpSpPr>
          <p:cNvPr id="171" name="グループ化 170"/>
          <p:cNvGrpSpPr/>
          <p:nvPr/>
        </p:nvGrpSpPr>
        <p:grpSpPr>
          <a:xfrm>
            <a:off x="192756" y="2800775"/>
            <a:ext cx="759629" cy="706319"/>
            <a:chOff x="437078" y="3038719"/>
            <a:chExt cx="1207382" cy="523220"/>
          </a:xfrm>
        </p:grpSpPr>
        <p:sp>
          <p:nvSpPr>
            <p:cNvPr id="172" name="円/楕円 171"/>
            <p:cNvSpPr/>
            <p:nvPr/>
          </p:nvSpPr>
          <p:spPr>
            <a:xfrm>
              <a:off x="437078" y="3058403"/>
              <a:ext cx="1207382" cy="48370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p:cNvSpPr txBox="1"/>
            <p:nvPr/>
          </p:nvSpPr>
          <p:spPr>
            <a:xfrm>
              <a:off x="616614" y="3038719"/>
              <a:ext cx="848309" cy="523220"/>
            </a:xfrm>
            <a:prstGeom prst="rect">
              <a:avLst/>
            </a:prstGeom>
            <a:noFill/>
          </p:spPr>
          <p:txBody>
            <a:bodyPr wrap="none" rtlCol="0" anchor="ctr">
              <a:spAutoFit/>
            </a:bodyPr>
            <a:lstStyle/>
            <a:p>
              <a:pPr algn="ctr"/>
              <a:r>
                <a:rPr kumimoji="1" lang="ja-JP" altLang="en-US" sz="1400" dirty="0" smtClean="0">
                  <a:solidFill>
                    <a:schemeClr val="bg1"/>
                  </a:solidFill>
                </a:rPr>
                <a:t>サテライト</a:t>
              </a:r>
              <a:endParaRPr kumimoji="1" lang="en-US" altLang="ja-JP" sz="1400" dirty="0" smtClean="0">
                <a:solidFill>
                  <a:schemeClr val="bg1"/>
                </a:solidFill>
              </a:endParaRPr>
            </a:p>
            <a:p>
              <a:pPr algn="ctr"/>
              <a:r>
                <a:rPr kumimoji="1" lang="ja-JP" altLang="en-US" sz="1400" dirty="0" smtClean="0">
                  <a:solidFill>
                    <a:schemeClr val="bg1"/>
                  </a:solidFill>
                </a:rPr>
                <a:t>会場</a:t>
              </a:r>
              <a:endParaRPr kumimoji="1" lang="ja-JP" altLang="en-US" sz="1400" dirty="0">
                <a:solidFill>
                  <a:schemeClr val="bg1"/>
                </a:solidFill>
              </a:endParaRPr>
            </a:p>
          </p:txBody>
        </p:sp>
      </p:grpSp>
      <p:grpSp>
        <p:nvGrpSpPr>
          <p:cNvPr id="33" name="グループ化 32"/>
          <p:cNvGrpSpPr/>
          <p:nvPr/>
        </p:nvGrpSpPr>
        <p:grpSpPr>
          <a:xfrm>
            <a:off x="922170" y="2213469"/>
            <a:ext cx="4684241" cy="523220"/>
            <a:chOff x="1464788" y="2630154"/>
            <a:chExt cx="4684241" cy="523220"/>
          </a:xfrm>
        </p:grpSpPr>
        <p:sp>
          <p:nvSpPr>
            <p:cNvPr id="34" name="テキスト ボックス 33"/>
            <p:cNvSpPr txBox="1"/>
            <p:nvPr/>
          </p:nvSpPr>
          <p:spPr>
            <a:xfrm>
              <a:off x="1464788" y="2630154"/>
              <a:ext cx="3068469" cy="523220"/>
            </a:xfrm>
            <a:prstGeom prst="rect">
              <a:avLst/>
            </a:prstGeom>
            <a:noFill/>
          </p:spPr>
          <p:txBody>
            <a:bodyPr wrap="none" rtlCol="0" anchor="ctr">
              <a:spAutoFit/>
            </a:bodyPr>
            <a:lstStyle/>
            <a:p>
              <a:r>
                <a:rPr lang="en-US" altLang="ja-JP" sz="2000" dirty="0" smtClean="0"/>
                <a:t>2021</a:t>
              </a:r>
              <a:r>
                <a:rPr lang="ja-JP" altLang="en-US" sz="2000" dirty="0" smtClean="0"/>
                <a:t>年</a:t>
              </a:r>
              <a:r>
                <a:rPr lang="en-US" altLang="ja-JP" sz="2800" b="1" dirty="0"/>
                <a:t>3</a:t>
              </a:r>
              <a:r>
                <a:rPr lang="ja-JP" altLang="en-US" sz="2000" dirty="0" smtClean="0"/>
                <a:t>月</a:t>
              </a:r>
              <a:r>
                <a:rPr lang="en-US" altLang="ja-JP" sz="2800" b="1" dirty="0" smtClean="0"/>
                <a:t>16</a:t>
              </a:r>
              <a:r>
                <a:rPr lang="ja-JP" altLang="en-US" sz="2000" dirty="0" smtClean="0"/>
                <a:t>日［火］</a:t>
              </a:r>
              <a:endParaRPr kumimoji="1" lang="ja-JP" altLang="en-US" sz="2000" dirty="0">
                <a:solidFill>
                  <a:schemeClr val="bg2"/>
                </a:solidFill>
              </a:endParaRPr>
            </a:p>
          </p:txBody>
        </p:sp>
        <p:sp>
          <p:nvSpPr>
            <p:cNvPr id="35" name="テキスト ボックス 34"/>
            <p:cNvSpPr txBox="1"/>
            <p:nvPr/>
          </p:nvSpPr>
          <p:spPr>
            <a:xfrm>
              <a:off x="4303652" y="2753176"/>
              <a:ext cx="1845377" cy="369332"/>
            </a:xfrm>
            <a:prstGeom prst="rect">
              <a:avLst/>
            </a:prstGeom>
            <a:noFill/>
          </p:spPr>
          <p:txBody>
            <a:bodyPr wrap="none" rtlCol="0" anchor="ctr">
              <a:spAutoFit/>
            </a:bodyPr>
            <a:lstStyle/>
            <a:p>
              <a:r>
                <a:rPr lang="en-US" altLang="ja-JP" b="1" dirty="0" smtClean="0"/>
                <a:t>19:00</a:t>
              </a:r>
              <a:r>
                <a:rPr lang="ja-JP" altLang="en-US" b="1" dirty="0" smtClean="0"/>
                <a:t>～</a:t>
              </a:r>
              <a:r>
                <a:rPr lang="en-US" altLang="ja-JP" b="1" dirty="0" smtClean="0"/>
                <a:t>20:10</a:t>
              </a:r>
              <a:endParaRPr kumimoji="1" lang="ja-JP" altLang="en-US" b="1" dirty="0">
                <a:solidFill>
                  <a:schemeClr val="bg2"/>
                </a:solidFill>
              </a:endParaRPr>
            </a:p>
          </p:txBody>
        </p:sp>
      </p:grpSp>
      <p:sp>
        <p:nvSpPr>
          <p:cNvPr id="5" name="正方形/長方形 4"/>
          <p:cNvSpPr/>
          <p:nvPr/>
        </p:nvSpPr>
        <p:spPr>
          <a:xfrm>
            <a:off x="1097900" y="2722483"/>
            <a:ext cx="4990547" cy="892552"/>
          </a:xfrm>
          <a:prstGeom prst="rect">
            <a:avLst/>
          </a:prstGeom>
        </p:spPr>
        <p:txBody>
          <a:bodyPr wrap="square">
            <a:spAutoFit/>
          </a:bodyPr>
          <a:lstStyle/>
          <a:p>
            <a:r>
              <a:rPr lang="ja-JP" altLang="en-US" sz="2400" b="1" dirty="0" smtClean="0"/>
              <a:t>リーガロイヤルホテル小倉　オーキッド</a:t>
            </a:r>
            <a:endParaRPr lang="zh-TW" altLang="en-US" sz="2400" b="1" dirty="0"/>
          </a:p>
          <a:p>
            <a:r>
              <a:rPr lang="zh-TW" altLang="en-US" sz="1400" dirty="0" smtClean="0"/>
              <a:t>〒</a:t>
            </a:r>
            <a:r>
              <a:rPr lang="en-US" altLang="zh-TW" sz="1400" dirty="0" smtClean="0"/>
              <a:t>802-0001</a:t>
            </a:r>
            <a:r>
              <a:rPr lang="zh-TW" altLang="en-US" sz="1400" dirty="0"/>
              <a:t>　</a:t>
            </a:r>
            <a:r>
              <a:rPr lang="ja-JP" altLang="en-US" sz="1400" dirty="0" smtClean="0"/>
              <a:t>北九州市小倉北区浅野</a:t>
            </a:r>
            <a:r>
              <a:rPr lang="en-US" altLang="ja-JP" sz="1400" dirty="0" smtClean="0"/>
              <a:t>2-14-2</a:t>
            </a:r>
            <a:endParaRPr lang="en-US" altLang="ja-JP" sz="1400" dirty="0"/>
          </a:p>
          <a:p>
            <a:r>
              <a:rPr lang="en-US" altLang="zh-TW" sz="1400" dirty="0" smtClean="0"/>
              <a:t>TEL: </a:t>
            </a:r>
            <a:r>
              <a:rPr lang="en-US" altLang="ja-JP" sz="1400" dirty="0" smtClean="0"/>
              <a:t>093-531-1121</a:t>
            </a:r>
          </a:p>
        </p:txBody>
      </p:sp>
      <p:grpSp>
        <p:nvGrpSpPr>
          <p:cNvPr id="39" name="グループ化 38"/>
          <p:cNvGrpSpPr/>
          <p:nvPr/>
        </p:nvGrpSpPr>
        <p:grpSpPr>
          <a:xfrm>
            <a:off x="922170" y="5455507"/>
            <a:ext cx="4509568" cy="817844"/>
            <a:chOff x="1011226" y="4702919"/>
            <a:chExt cx="4975277" cy="902302"/>
          </a:xfrm>
        </p:grpSpPr>
        <p:sp>
          <p:nvSpPr>
            <p:cNvPr id="40" name="テキスト ボックス 39"/>
            <p:cNvSpPr txBox="1"/>
            <p:nvPr/>
          </p:nvSpPr>
          <p:spPr>
            <a:xfrm>
              <a:off x="1011226" y="4702919"/>
              <a:ext cx="2502848" cy="577252"/>
            </a:xfrm>
            <a:prstGeom prst="rect">
              <a:avLst/>
            </a:prstGeom>
            <a:noFill/>
          </p:spPr>
          <p:txBody>
            <a:bodyPr wrap="none" rtlCol="0" anchor="ctr">
              <a:spAutoFit/>
            </a:bodyPr>
            <a:lstStyle/>
            <a:p>
              <a:pPr lvl="0"/>
              <a:r>
                <a:rPr lang="ja-JP" altLang="en-US" sz="2800" b="1" dirty="0" smtClean="0">
                  <a:solidFill>
                    <a:srgbClr val="44363A"/>
                  </a:solidFill>
                </a:rPr>
                <a:t>岡田 洋右 </a:t>
              </a:r>
              <a:r>
                <a:rPr lang="ja-JP" altLang="en-US" sz="1600" dirty="0" smtClean="0">
                  <a:solidFill>
                    <a:srgbClr val="44363A"/>
                  </a:solidFill>
                </a:rPr>
                <a:t>先生</a:t>
              </a:r>
              <a:endParaRPr lang="ja-JP" altLang="en-US" sz="1600" dirty="0">
                <a:solidFill>
                  <a:srgbClr val="59118E"/>
                </a:solidFill>
              </a:endParaRPr>
            </a:p>
          </p:txBody>
        </p:sp>
        <p:sp>
          <p:nvSpPr>
            <p:cNvPr id="41" name="テキスト ボックス 40"/>
            <p:cNvSpPr txBox="1"/>
            <p:nvPr/>
          </p:nvSpPr>
          <p:spPr>
            <a:xfrm>
              <a:off x="1011226" y="5248682"/>
              <a:ext cx="4975277" cy="356539"/>
            </a:xfrm>
            <a:prstGeom prst="rect">
              <a:avLst/>
            </a:prstGeom>
            <a:noFill/>
          </p:spPr>
          <p:txBody>
            <a:bodyPr wrap="none" rtlCol="0" anchor="ctr">
              <a:spAutoFit/>
            </a:bodyPr>
            <a:lstStyle/>
            <a:p>
              <a:r>
                <a:rPr lang="ja-JP" altLang="ja-JP" sz="1500" dirty="0"/>
                <a:t>産業医科大学病院　臨床</a:t>
              </a:r>
              <a:r>
                <a:rPr lang="ja-JP" altLang="ja-JP" sz="1500" dirty="0" smtClean="0"/>
                <a:t>研究推進センター</a:t>
              </a:r>
              <a:r>
                <a:rPr lang="ja-JP" altLang="ja-JP" sz="1500" dirty="0"/>
                <a:t>　</a:t>
              </a:r>
              <a:r>
                <a:rPr lang="ja-JP" altLang="ja-JP" sz="1500" dirty="0" smtClean="0"/>
                <a:t>センター長</a:t>
              </a:r>
              <a:endParaRPr lang="en-US" altLang="ja-JP" sz="1500" dirty="0" smtClean="0">
                <a:solidFill>
                  <a:srgbClr val="44363A"/>
                </a:solidFill>
              </a:endParaRPr>
            </a:p>
          </p:txBody>
        </p:sp>
      </p:grpSp>
      <p:grpSp>
        <p:nvGrpSpPr>
          <p:cNvPr id="46" name="グループ化 45"/>
          <p:cNvGrpSpPr/>
          <p:nvPr/>
        </p:nvGrpSpPr>
        <p:grpSpPr>
          <a:xfrm>
            <a:off x="922170" y="7050659"/>
            <a:ext cx="4095993" cy="856387"/>
            <a:chOff x="1015327" y="4903752"/>
            <a:chExt cx="4518994" cy="944826"/>
          </a:xfrm>
        </p:grpSpPr>
        <p:sp>
          <p:nvSpPr>
            <p:cNvPr id="47" name="テキスト ボックス 46"/>
            <p:cNvSpPr txBox="1"/>
            <p:nvPr/>
          </p:nvSpPr>
          <p:spPr>
            <a:xfrm>
              <a:off x="1015327" y="4903752"/>
              <a:ext cx="2502850" cy="577253"/>
            </a:xfrm>
            <a:prstGeom prst="rect">
              <a:avLst/>
            </a:prstGeom>
            <a:noFill/>
          </p:spPr>
          <p:txBody>
            <a:bodyPr wrap="none" rtlCol="0" anchor="ctr">
              <a:spAutoFit/>
            </a:bodyPr>
            <a:lstStyle/>
            <a:p>
              <a:pPr lvl="0"/>
              <a:r>
                <a:rPr lang="ja-JP" altLang="en-US" sz="2800" b="1" dirty="0">
                  <a:solidFill>
                    <a:srgbClr val="44363A"/>
                  </a:solidFill>
                </a:rPr>
                <a:t>金</a:t>
              </a:r>
              <a:r>
                <a:rPr lang="ja-JP" altLang="en-US" sz="2800" b="1" dirty="0" smtClean="0">
                  <a:solidFill>
                    <a:srgbClr val="44363A"/>
                  </a:solidFill>
                </a:rPr>
                <a:t>藤 秀明 </a:t>
              </a:r>
              <a:r>
                <a:rPr lang="ja-JP" altLang="en-US" sz="1600" dirty="0" smtClean="0">
                  <a:solidFill>
                    <a:srgbClr val="44363A"/>
                  </a:solidFill>
                </a:rPr>
                <a:t>先生</a:t>
              </a:r>
              <a:endParaRPr lang="ja-JP" altLang="en-US" sz="1600" dirty="0">
                <a:solidFill>
                  <a:srgbClr val="59118E"/>
                </a:solidFill>
              </a:endParaRPr>
            </a:p>
          </p:txBody>
        </p:sp>
        <p:sp>
          <p:nvSpPr>
            <p:cNvPr id="48" name="テキスト ボックス 47"/>
            <p:cNvSpPr txBox="1"/>
            <p:nvPr/>
          </p:nvSpPr>
          <p:spPr>
            <a:xfrm>
              <a:off x="1015327" y="5492040"/>
              <a:ext cx="4518994" cy="356538"/>
            </a:xfrm>
            <a:prstGeom prst="rect">
              <a:avLst/>
            </a:prstGeom>
            <a:noFill/>
          </p:spPr>
          <p:txBody>
            <a:bodyPr wrap="none" rtlCol="0" anchor="ctr">
              <a:spAutoFit/>
            </a:bodyPr>
            <a:lstStyle/>
            <a:p>
              <a:pPr lvl="0"/>
              <a:r>
                <a:rPr lang="ja-JP" altLang="en-US" sz="1500" dirty="0" smtClean="0">
                  <a:solidFill>
                    <a:srgbClr val="44363A"/>
                  </a:solidFill>
                </a:rPr>
                <a:t>川崎医科大学　糖尿病・代謝・内分泌内科　教授</a:t>
              </a:r>
              <a:endParaRPr lang="en-US" altLang="ja-JP" sz="1500" dirty="0" smtClean="0">
                <a:solidFill>
                  <a:srgbClr val="44363A"/>
                </a:solidFill>
              </a:endParaRPr>
            </a:p>
          </p:txBody>
        </p:sp>
      </p:grpSp>
      <p:sp>
        <p:nvSpPr>
          <p:cNvPr id="7" name="テキスト ボックス 6"/>
          <p:cNvSpPr txBox="1"/>
          <p:nvPr/>
        </p:nvSpPr>
        <p:spPr>
          <a:xfrm>
            <a:off x="339929" y="4070616"/>
            <a:ext cx="6073397" cy="892552"/>
          </a:xfrm>
          <a:prstGeom prst="rect">
            <a:avLst/>
          </a:prstGeom>
          <a:noFill/>
        </p:spPr>
        <p:txBody>
          <a:bodyPr wrap="square" rtlCol="0">
            <a:spAutoFit/>
          </a:bodyPr>
          <a:lstStyle/>
          <a:p>
            <a:r>
              <a:rPr lang="en-US" altLang="ja-JP" sz="1600" b="1" dirty="0" smtClean="0"/>
              <a:t>【</a:t>
            </a:r>
            <a:r>
              <a:rPr lang="ja-JP" altLang="en-US" sz="1600" b="1" dirty="0" smtClean="0"/>
              <a:t>製品紹介</a:t>
            </a:r>
            <a:r>
              <a:rPr lang="en-US" altLang="ja-JP" sz="1600" b="1" dirty="0" smtClean="0"/>
              <a:t>】19:00</a:t>
            </a:r>
            <a:r>
              <a:rPr lang="ja-JP" altLang="en-US" sz="1600" b="1" dirty="0" smtClean="0"/>
              <a:t>～</a:t>
            </a:r>
            <a:r>
              <a:rPr lang="en-US" altLang="ja-JP" sz="1600" b="1" dirty="0" smtClean="0"/>
              <a:t>19:10</a:t>
            </a:r>
          </a:p>
          <a:p>
            <a:pPr algn="ctr"/>
            <a:r>
              <a:rPr kumimoji="1" lang="en-US" altLang="ja-JP" sz="2000" dirty="0"/>
              <a:t> </a:t>
            </a:r>
            <a:r>
              <a:rPr lang="en-US" altLang="ja-JP" dirty="0" smtClean="0"/>
              <a:t>『</a:t>
            </a:r>
            <a:r>
              <a:rPr lang="ja-JP" altLang="en-US" dirty="0" smtClean="0"/>
              <a:t>最初の注射剤としてのトルリシティの有用性</a:t>
            </a:r>
            <a:r>
              <a:rPr lang="en-US" altLang="ja-JP" dirty="0" smtClean="0"/>
              <a:t>』</a:t>
            </a:r>
          </a:p>
          <a:p>
            <a:pPr algn="r"/>
            <a:r>
              <a:rPr kumimoji="1" lang="ja-JP" altLang="en-US" sz="1600" dirty="0" smtClean="0"/>
              <a:t>大日本住友製薬株式会社</a:t>
            </a:r>
            <a:endParaRPr kumimoji="1" lang="ja-JP" altLang="en-US" sz="1600" dirty="0"/>
          </a:p>
        </p:txBody>
      </p:sp>
      <p:sp>
        <p:nvSpPr>
          <p:cNvPr id="50" name="テキスト ボックス 49"/>
          <p:cNvSpPr txBox="1"/>
          <p:nvPr/>
        </p:nvSpPr>
        <p:spPr>
          <a:xfrm>
            <a:off x="342177" y="5043982"/>
            <a:ext cx="5596845" cy="369332"/>
          </a:xfrm>
          <a:prstGeom prst="rect">
            <a:avLst/>
          </a:prstGeom>
          <a:noFill/>
        </p:spPr>
        <p:txBody>
          <a:bodyPr wrap="square" rtlCol="0">
            <a:spAutoFit/>
          </a:bodyPr>
          <a:lstStyle/>
          <a:p>
            <a:r>
              <a:rPr lang="en-US" altLang="ja-JP" sz="1600" b="1" dirty="0" smtClean="0"/>
              <a:t>【</a:t>
            </a:r>
            <a:r>
              <a:rPr lang="ja-JP" altLang="en-US" sz="1600" b="1" dirty="0" smtClean="0"/>
              <a:t>特別</a:t>
            </a:r>
            <a:r>
              <a:rPr lang="ja-JP" altLang="en-US" sz="1600" b="1" dirty="0"/>
              <a:t>講演</a:t>
            </a:r>
            <a:r>
              <a:rPr lang="en-US" altLang="ja-JP" sz="1600" b="1" dirty="0" smtClean="0"/>
              <a:t>】19:10</a:t>
            </a:r>
            <a:r>
              <a:rPr lang="ja-JP" altLang="en-US" sz="1600" b="1" dirty="0" smtClean="0"/>
              <a:t>～</a:t>
            </a:r>
            <a:r>
              <a:rPr lang="en-US" altLang="ja-JP" sz="1600" b="1" dirty="0" smtClean="0"/>
              <a:t>20:10</a:t>
            </a:r>
            <a:r>
              <a:rPr lang="ja-JP" altLang="en-US" sz="1600" b="1" dirty="0" smtClean="0"/>
              <a:t>　</a:t>
            </a:r>
            <a:r>
              <a:rPr lang="en-US" altLang="ja-JP" b="1" dirty="0" smtClean="0">
                <a:solidFill>
                  <a:srgbClr val="FF0000"/>
                </a:solidFill>
              </a:rPr>
              <a:t>※Web</a:t>
            </a:r>
            <a:r>
              <a:rPr lang="ja-JP" altLang="en-US" b="1" dirty="0" smtClean="0">
                <a:solidFill>
                  <a:srgbClr val="FF0000"/>
                </a:solidFill>
              </a:rPr>
              <a:t>配信</a:t>
            </a:r>
            <a:endParaRPr lang="en-US" altLang="ja-JP" b="1" dirty="0" smtClean="0">
              <a:solidFill>
                <a:srgbClr val="FF0000"/>
              </a:solidFill>
            </a:endParaRPr>
          </a:p>
        </p:txBody>
      </p:sp>
      <p:sp>
        <p:nvSpPr>
          <p:cNvPr id="8" name="テキスト ボックス 7"/>
          <p:cNvSpPr txBox="1"/>
          <p:nvPr/>
        </p:nvSpPr>
        <p:spPr>
          <a:xfrm>
            <a:off x="868018" y="3620031"/>
            <a:ext cx="5071004" cy="276999"/>
          </a:xfrm>
          <a:prstGeom prst="rect">
            <a:avLst/>
          </a:prstGeom>
          <a:noFill/>
        </p:spPr>
        <p:txBody>
          <a:bodyPr wrap="none" rtlCol="0">
            <a:spAutoFit/>
          </a:bodyPr>
          <a:lstStyle/>
          <a:p>
            <a:r>
              <a:rPr lang="en-US" altLang="ja-JP" sz="1200" dirty="0" smtClean="0"/>
              <a:t>※</a:t>
            </a:r>
            <a:r>
              <a:rPr lang="ja-JP" altLang="en-US" sz="1200" dirty="0" smtClean="0"/>
              <a:t>コロナの感染状況により、</a:t>
            </a:r>
            <a:r>
              <a:rPr lang="en-US" altLang="ja-JP" sz="1200" dirty="0" smtClean="0"/>
              <a:t>Zoom</a:t>
            </a:r>
            <a:r>
              <a:rPr lang="ja-JP" altLang="en-US" sz="1200" dirty="0" smtClean="0"/>
              <a:t>参加型のみでの開催になる場合がございます。</a:t>
            </a:r>
            <a:endParaRPr lang="en-US" altLang="ja-JP" sz="1200" dirty="0" smtClean="0"/>
          </a:p>
        </p:txBody>
      </p:sp>
      <p:sp>
        <p:nvSpPr>
          <p:cNvPr id="9" name="テキスト ボックス 8"/>
          <p:cNvSpPr txBox="1"/>
          <p:nvPr/>
        </p:nvSpPr>
        <p:spPr>
          <a:xfrm>
            <a:off x="1819346" y="697125"/>
            <a:ext cx="2016899" cy="461665"/>
          </a:xfrm>
          <a:prstGeom prst="rect">
            <a:avLst/>
          </a:prstGeom>
          <a:noFill/>
        </p:spPr>
        <p:txBody>
          <a:bodyPr wrap="none" rtlCol="0">
            <a:spAutoFit/>
          </a:bodyPr>
          <a:lstStyle/>
          <a:p>
            <a:r>
              <a:rPr lang="ja-JP" altLang="en-US" sz="2400" b="1" u="sng" dirty="0">
                <a:solidFill>
                  <a:srgbClr val="FF0000"/>
                </a:solidFill>
              </a:rPr>
              <a:t>オンライン</a:t>
            </a:r>
            <a:r>
              <a:rPr kumimoji="1" lang="ja-JP" altLang="en-US" sz="2400" b="1" u="sng" dirty="0" smtClean="0">
                <a:solidFill>
                  <a:srgbClr val="FF0000"/>
                </a:solidFill>
              </a:rPr>
              <a:t>開催</a:t>
            </a:r>
            <a:endParaRPr kumimoji="1" lang="ja-JP" altLang="en-US" sz="2400" b="1" u="sng" dirty="0">
              <a:solidFill>
                <a:srgbClr val="FF0000"/>
              </a:solidFill>
            </a:endParaRPr>
          </a:p>
        </p:txBody>
      </p:sp>
      <p:sp>
        <p:nvSpPr>
          <p:cNvPr id="10" name="正方形/長方形 9"/>
          <p:cNvSpPr/>
          <p:nvPr/>
        </p:nvSpPr>
        <p:spPr>
          <a:xfrm>
            <a:off x="922169" y="6317055"/>
            <a:ext cx="5274735" cy="738664"/>
          </a:xfrm>
          <a:prstGeom prst="rect">
            <a:avLst/>
          </a:prstGeom>
        </p:spPr>
        <p:txBody>
          <a:bodyPr wrap="square">
            <a:spAutoFit/>
          </a:bodyPr>
          <a:lstStyle/>
          <a:p>
            <a:r>
              <a:rPr lang="en-US" altLang="ja-JP" sz="2100" b="1" dirty="0" smtClean="0"/>
              <a:t>『</a:t>
            </a:r>
            <a:r>
              <a:rPr lang="ja-JP" altLang="ja-JP" sz="2100" b="1" dirty="0" smtClean="0"/>
              <a:t>２型糖尿病治療における早期治療の</a:t>
            </a:r>
            <a:r>
              <a:rPr lang="ja-JP" altLang="en-US" sz="2100" b="1" dirty="0" smtClean="0"/>
              <a:t>重要</a:t>
            </a:r>
            <a:r>
              <a:rPr lang="ja-JP" altLang="ja-JP" sz="2100" b="1" dirty="0" smtClean="0"/>
              <a:t>性</a:t>
            </a:r>
            <a:endParaRPr lang="en-US" altLang="ja-JP" sz="2100" b="1" dirty="0" smtClean="0"/>
          </a:p>
          <a:p>
            <a:r>
              <a:rPr lang="ja-JP" altLang="en-US" sz="2100" b="1" dirty="0" smtClean="0"/>
              <a:t>　　</a:t>
            </a:r>
            <a:r>
              <a:rPr lang="ja-JP" altLang="ja-JP" sz="2100" b="1" dirty="0" smtClean="0"/>
              <a:t>～</a:t>
            </a:r>
            <a:r>
              <a:rPr lang="en-US" altLang="ja-JP" sz="2100" b="1" dirty="0" smtClean="0"/>
              <a:t>GLP-1</a:t>
            </a:r>
            <a:r>
              <a:rPr lang="ja-JP" altLang="ja-JP" sz="2100" b="1" dirty="0" smtClean="0"/>
              <a:t>受容体作動薬を中心に～</a:t>
            </a:r>
            <a:r>
              <a:rPr lang="ja-JP" altLang="en-US" sz="2100" b="1" dirty="0" smtClean="0"/>
              <a:t>　　</a:t>
            </a:r>
            <a:r>
              <a:rPr lang="en-US" altLang="ja-JP" sz="2100" b="1" dirty="0" smtClean="0"/>
              <a:t>』</a:t>
            </a:r>
            <a:endParaRPr lang="ja-JP" altLang="en-US" sz="2100" b="1" dirty="0"/>
          </a:p>
        </p:txBody>
      </p:sp>
      <p:sp>
        <p:nvSpPr>
          <p:cNvPr id="2" name="テキスト ボックス 1"/>
          <p:cNvSpPr txBox="1"/>
          <p:nvPr/>
        </p:nvSpPr>
        <p:spPr>
          <a:xfrm>
            <a:off x="749905" y="1100940"/>
            <a:ext cx="4232249" cy="615553"/>
          </a:xfrm>
          <a:prstGeom prst="rect">
            <a:avLst/>
          </a:prstGeom>
          <a:noFill/>
        </p:spPr>
        <p:txBody>
          <a:bodyPr wrap="none" rtlCol="0">
            <a:spAutoFit/>
          </a:bodyPr>
          <a:lstStyle/>
          <a:p>
            <a:r>
              <a:rPr lang="ja-JP" altLang="en-US" sz="1600" u="sng" dirty="0"/>
              <a:t>取得単位：北九州糖尿病療養指導士　</a:t>
            </a:r>
            <a:r>
              <a:rPr lang="en-US" altLang="ja-JP" sz="1600" u="sng" dirty="0" smtClean="0"/>
              <a:t>1</a:t>
            </a:r>
            <a:r>
              <a:rPr lang="ja-JP" altLang="en-US" sz="1600" u="sng" dirty="0" smtClean="0"/>
              <a:t>単位</a:t>
            </a:r>
            <a:endParaRPr lang="ja-JP" altLang="en-US" sz="1600" u="sng" dirty="0"/>
          </a:p>
          <a:p>
            <a:endParaRPr kumimoji="1" lang="ja-JP" altLang="en-US" dirty="0"/>
          </a:p>
        </p:txBody>
      </p:sp>
      <p:sp>
        <p:nvSpPr>
          <p:cNvPr id="42" name="角丸四角形 41"/>
          <p:cNvSpPr/>
          <p:nvPr/>
        </p:nvSpPr>
        <p:spPr>
          <a:xfrm>
            <a:off x="746843" y="7962287"/>
            <a:ext cx="4824049" cy="734067"/>
          </a:xfrm>
          <a:prstGeom prst="roundRect">
            <a:avLst/>
          </a:prstGeom>
          <a:ln>
            <a:solidFill>
              <a:schemeClr val="bg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nSpc>
                <a:spcPct val="130000"/>
              </a:lnSpc>
            </a:pPr>
            <a:r>
              <a:rPr lang="en-US" altLang="ja-JP" b="1" dirty="0" smtClean="0">
                <a:solidFill>
                  <a:schemeClr val="bg2">
                    <a:lumMod val="60000"/>
                    <a:lumOff val="40000"/>
                  </a:schemeClr>
                </a:solidFill>
              </a:rPr>
              <a:t>【</a:t>
            </a:r>
            <a:r>
              <a:rPr lang="ja-JP" altLang="en-US" b="1" dirty="0" smtClean="0">
                <a:solidFill>
                  <a:schemeClr val="bg2">
                    <a:lumMod val="60000"/>
                    <a:lumOff val="40000"/>
                  </a:schemeClr>
                </a:solidFill>
              </a:rPr>
              <a:t>申込方法</a:t>
            </a:r>
            <a:r>
              <a:rPr lang="en-US" altLang="ja-JP" b="1" dirty="0" smtClean="0">
                <a:solidFill>
                  <a:schemeClr val="bg2">
                    <a:lumMod val="60000"/>
                    <a:lumOff val="40000"/>
                  </a:schemeClr>
                </a:solidFill>
              </a:rPr>
              <a:t>】</a:t>
            </a:r>
          </a:p>
          <a:p>
            <a:pPr>
              <a:lnSpc>
                <a:spcPct val="130000"/>
              </a:lnSpc>
            </a:pPr>
            <a:r>
              <a:rPr lang="en-US" altLang="ja-JP" sz="1400" b="1" dirty="0" smtClean="0">
                <a:solidFill>
                  <a:srgbClr val="44363A"/>
                </a:solidFill>
              </a:rPr>
              <a:t>※</a:t>
            </a:r>
            <a:r>
              <a:rPr lang="ja-JP" altLang="en-US" sz="1400" b="1" dirty="0" smtClean="0">
                <a:solidFill>
                  <a:srgbClr val="44363A"/>
                </a:solidFill>
              </a:rPr>
              <a:t>事前登録が必要です。詳細に関しては裏面をご確認下さい</a:t>
            </a:r>
            <a:r>
              <a:rPr lang="ja-JP" altLang="en-US" sz="1400" b="1" dirty="0">
                <a:solidFill>
                  <a:srgbClr val="44363A"/>
                </a:solidFill>
              </a:rPr>
              <a:t>。</a:t>
            </a:r>
            <a:endParaRPr kumimoji="1" lang="en-US" altLang="ja-JP" sz="1400" dirty="0" smtClean="0">
              <a:solidFill>
                <a:srgbClr val="44363A"/>
              </a:solidFill>
            </a:endParaRPr>
          </a:p>
        </p:txBody>
      </p:sp>
    </p:spTree>
    <p:extLst>
      <p:ext uri="{BB962C8B-B14F-4D97-AF65-F5344CB8AC3E}">
        <p14:creationId xmlns:p14="http://schemas.microsoft.com/office/powerpoint/2010/main" xmlns="" val="220596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EC300\cs3\LIY\Dulaglutide\マテリアル\18_webカンファレンス案内状テンプレート\150618PPT\背景2.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595"/>
            <a:ext cx="6858000" cy="9144000"/>
          </a:xfrm>
          <a:prstGeom prst="rect">
            <a:avLst/>
          </a:prstGeom>
          <a:noFill/>
          <a:ln w="28575">
            <a:solidFill>
              <a:schemeClr val="tx1"/>
            </a:solidFill>
          </a:ln>
          <a:extLst>
            <a:ext uri="{909E8E84-426E-40DD-AFC4-6F175D3DCCD1}">
              <a14:hiddenFill xmlns:a14="http://schemas.microsoft.com/office/drawing/2010/main" xmlns="">
                <a:solidFill>
                  <a:srgbClr val="FFFFFF"/>
                </a:solidFill>
              </a14:hiddenFill>
            </a:ext>
          </a:extLst>
        </p:spPr>
      </p:pic>
      <p:pic>
        <p:nvPicPr>
          <p:cNvPr id="43" name="Picture 5" descr="\\NEC300\cs3\LIY\Dulaglutide\マテリアル\18_webカンファレンス案内状テンプレート\１５０６１９PPT\丸.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238868"/>
            <a:ext cx="490538" cy="109538"/>
          </a:xfrm>
          <a:prstGeom prst="rect">
            <a:avLst/>
          </a:prstGeom>
          <a:noFill/>
          <a:extLst>
            <a:ext uri="{909E8E84-426E-40DD-AFC4-6F175D3DCCD1}">
              <a14:hiddenFill xmlns:a14="http://schemas.microsoft.com/office/drawing/2010/main" xmlns="">
                <a:solidFill>
                  <a:srgbClr val="FFFFFF"/>
                </a:solidFill>
              </a14:hiddenFill>
            </a:ext>
          </a:extLst>
        </p:spPr>
      </p:pic>
      <p:pic>
        <p:nvPicPr>
          <p:cNvPr id="47" name="Picture 2" descr="\\NEC300\cs3\LIY\Dulaglutide\マテリアル\18_webカンファレンス案内状テンプレート\１５０６１９PPT\破線.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9394" y="1742891"/>
            <a:ext cx="6137275" cy="3651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テキスト ボックス 2"/>
          <p:cNvSpPr txBox="1"/>
          <p:nvPr/>
        </p:nvSpPr>
        <p:spPr>
          <a:xfrm>
            <a:off x="457200" y="583096"/>
            <a:ext cx="5821680" cy="584775"/>
          </a:xfrm>
          <a:prstGeom prst="rect">
            <a:avLst/>
          </a:prstGeom>
          <a:solidFill>
            <a:schemeClr val="bg2"/>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200" dirty="0">
                <a:solidFill>
                  <a:srgbClr val="FFFFFF"/>
                </a:solidFill>
                <a:latin typeface="Meiryo UI"/>
                <a:ea typeface="Meiryo UI"/>
              </a:rPr>
              <a:t>事前</a:t>
            </a:r>
            <a:r>
              <a:rPr kumimoji="1" lang="ja-JP" altLang="en-US" sz="3200" b="0" i="0" u="none" strike="noStrike" kern="1200" cap="none" spc="0" normalizeH="0" baseline="0" noProof="0" dirty="0" smtClean="0">
                <a:ln>
                  <a:noFill/>
                </a:ln>
                <a:solidFill>
                  <a:srgbClr val="FFFFFF"/>
                </a:solidFill>
                <a:effectLst/>
                <a:uLnTx/>
                <a:uFillTx/>
                <a:latin typeface="Meiryo UI"/>
                <a:ea typeface="Meiryo UI"/>
                <a:cs typeface="+mn-cs"/>
              </a:rPr>
              <a:t>登録のご案内</a:t>
            </a:r>
            <a:endParaRPr kumimoji="1" lang="ja-JP" altLang="en-US" sz="3200" b="0" i="0" u="none" strike="noStrike" kern="1200" cap="none" spc="0" normalizeH="0" baseline="0" noProof="0" dirty="0">
              <a:ln>
                <a:noFill/>
              </a:ln>
              <a:solidFill>
                <a:srgbClr val="FFFFFF"/>
              </a:solidFill>
              <a:effectLst/>
              <a:uLnTx/>
              <a:uFillTx/>
              <a:latin typeface="Meiryo UI"/>
              <a:ea typeface="Meiryo UI"/>
              <a:cs typeface="+mn-cs"/>
            </a:endParaRPr>
          </a:p>
        </p:txBody>
      </p:sp>
      <p:sp>
        <p:nvSpPr>
          <p:cNvPr id="2" name="正方形/長方形 1"/>
          <p:cNvSpPr/>
          <p:nvPr/>
        </p:nvSpPr>
        <p:spPr>
          <a:xfrm>
            <a:off x="289394" y="1459742"/>
            <a:ext cx="6306329" cy="2071751"/>
          </a:xfrm>
          <a:prstGeom prst="rect">
            <a:avLst/>
          </a:prstGeom>
          <a:ln>
            <a:solidFill>
              <a:schemeClr val="bg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rgbClr val="59118E">
                    <a:lumMod val="60000"/>
                    <a:lumOff val="40000"/>
                  </a:srgbClr>
                </a:solidFill>
                <a:latin typeface="Meiryo UI"/>
                <a:ea typeface="Meiryo UI"/>
              </a:rPr>
              <a:t>申込</a:t>
            </a:r>
            <a:r>
              <a:rPr kumimoji="1" lang="ja-JP" altLang="en-US" sz="2400" b="1" i="0" u="none" strike="noStrike" kern="1200" cap="none" spc="0" normalizeH="0" baseline="0" noProof="0" dirty="0" smtClean="0">
                <a:ln>
                  <a:noFill/>
                </a:ln>
                <a:solidFill>
                  <a:srgbClr val="59118E">
                    <a:lumMod val="60000"/>
                    <a:lumOff val="40000"/>
                  </a:srgbClr>
                </a:solidFill>
                <a:effectLst/>
                <a:uLnTx/>
                <a:uFillTx/>
                <a:latin typeface="Meiryo UI"/>
                <a:ea typeface="Meiryo UI"/>
                <a:cs typeface="+mn-cs"/>
              </a:rPr>
              <a:t>方法</a:t>
            </a:r>
            <a:endParaRPr kumimoji="1" lang="en-US" altLang="ja-JP" sz="2400" b="1" i="0" u="none" strike="noStrike" kern="1200" cap="none" spc="0" normalizeH="0" baseline="0" noProof="0" dirty="0" smtClean="0">
              <a:ln>
                <a:noFill/>
              </a:ln>
              <a:solidFill>
                <a:srgbClr val="59118E">
                  <a:lumMod val="60000"/>
                  <a:lumOff val="40000"/>
                </a:srgbClr>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smtClean="0">
              <a:ln>
                <a:noFill/>
              </a:ln>
              <a:solidFill>
                <a:srgbClr val="44363A"/>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srgbClr val="44363A"/>
                </a:solidFill>
                <a:effectLst/>
                <a:uLnTx/>
                <a:uFillTx/>
                <a:latin typeface="Meiryo UI"/>
                <a:ea typeface="Meiryo UI"/>
                <a:cs typeface="+mn-cs"/>
              </a:rPr>
              <a:t>申し込み締め切りまでに、下記</a:t>
            </a:r>
            <a:r>
              <a:rPr kumimoji="1" lang="en-US" altLang="ja-JP" sz="1300" b="1" i="0" u="none" strike="noStrike" kern="1200" cap="none" spc="0" normalizeH="0" baseline="0" noProof="0" dirty="0" smtClean="0">
                <a:ln>
                  <a:noFill/>
                </a:ln>
                <a:solidFill>
                  <a:srgbClr val="44363A"/>
                </a:solidFill>
                <a:effectLst/>
                <a:uLnTx/>
                <a:uFillTx/>
                <a:latin typeface="Meiryo UI"/>
                <a:ea typeface="Meiryo UI"/>
                <a:cs typeface="+mn-cs"/>
              </a:rPr>
              <a:t>URL</a:t>
            </a:r>
            <a:r>
              <a:rPr kumimoji="1" lang="ja-JP" altLang="en-US" sz="1300" b="1" i="0" u="none" strike="noStrike" kern="1200" cap="none" spc="0" normalizeH="0" baseline="0" noProof="0" dirty="0" smtClean="0">
                <a:ln>
                  <a:noFill/>
                </a:ln>
                <a:solidFill>
                  <a:srgbClr val="44363A"/>
                </a:solidFill>
                <a:effectLst/>
                <a:uLnTx/>
                <a:uFillTx/>
                <a:latin typeface="Meiryo UI"/>
                <a:ea typeface="Meiryo UI"/>
                <a:cs typeface="+mn-cs"/>
              </a:rPr>
              <a:t>から必要項目をご入力下さい。</a:t>
            </a:r>
            <a:endParaRPr kumimoji="1" lang="en-US" altLang="ja-JP" sz="1300" b="1" i="0" u="none" strike="noStrike" kern="1200" cap="none" spc="0" normalizeH="0" baseline="0" noProof="0" dirty="0" smtClean="0">
              <a:ln>
                <a:noFill/>
              </a:ln>
              <a:solidFill>
                <a:srgbClr val="44363A"/>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srgbClr val="44363A"/>
                </a:solidFill>
                <a:effectLst/>
                <a:uLnTx/>
                <a:uFillTx/>
                <a:latin typeface="Meiryo UI"/>
                <a:ea typeface="Meiryo UI"/>
                <a:cs typeface="+mn-cs"/>
              </a:rPr>
              <a:t>申し込み後、視聴用</a:t>
            </a:r>
            <a:r>
              <a:rPr kumimoji="1" lang="en-US" altLang="ja-JP" sz="1300" b="1" i="0" u="none" strike="noStrike" kern="1200" cap="none" spc="0" normalizeH="0" baseline="0" noProof="0" dirty="0" smtClean="0">
                <a:ln>
                  <a:noFill/>
                </a:ln>
                <a:solidFill>
                  <a:srgbClr val="44363A"/>
                </a:solidFill>
                <a:effectLst/>
                <a:uLnTx/>
                <a:uFillTx/>
                <a:latin typeface="Meiryo UI"/>
                <a:ea typeface="Meiryo UI"/>
                <a:cs typeface="+mn-cs"/>
              </a:rPr>
              <a:t>URL</a:t>
            </a:r>
            <a:r>
              <a:rPr kumimoji="1" lang="ja-JP" altLang="en-US" sz="1300" b="1" i="0" u="none" strike="noStrike" kern="1200" cap="none" spc="0" normalizeH="0" baseline="0" noProof="0" dirty="0" smtClean="0">
                <a:ln>
                  <a:noFill/>
                </a:ln>
                <a:solidFill>
                  <a:srgbClr val="44363A"/>
                </a:solidFill>
                <a:effectLst/>
                <a:uLnTx/>
                <a:uFillTx/>
                <a:latin typeface="Meiryo UI"/>
                <a:ea typeface="Meiryo UI"/>
                <a:cs typeface="+mn-cs"/>
              </a:rPr>
              <a:t>をご入力頂いたメールアドレスに送付いたします。</a:t>
            </a:r>
            <a:endParaRPr kumimoji="1" lang="en-US" altLang="ja-JP" sz="1300" b="1" i="0" u="none" strike="noStrike" kern="1200" cap="none" spc="0" normalizeH="0" baseline="0" noProof="0" dirty="0" smtClean="0">
              <a:ln>
                <a:noFill/>
              </a:ln>
              <a:solidFill>
                <a:srgbClr val="44363A"/>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1400" b="1" i="0" u="none" strike="noStrike" kern="1200" cap="none" spc="0" normalizeH="0" baseline="0" noProof="0" dirty="0" smtClean="0">
                <a:ln>
                  <a:noFill/>
                </a:ln>
                <a:solidFill>
                  <a:srgbClr val="44363A"/>
                </a:solidFill>
                <a:effectLst/>
                <a:uLnTx/>
                <a:uFillTx/>
                <a:latin typeface="Meiryo UI"/>
                <a:ea typeface="Meiryo UI"/>
                <a:cs typeface="+mn-cs"/>
              </a:rPr>
              <a:t>申込締切</a:t>
            </a:r>
            <a:r>
              <a:rPr kumimoji="1" lang="en-US" altLang="ja-JP" sz="1400" b="1"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1400" b="1" i="0" u="none" strike="noStrike" kern="1200" cap="none" spc="0" normalizeH="0" baseline="0" noProof="0" dirty="0" smtClean="0">
                <a:ln>
                  <a:noFill/>
                </a:ln>
                <a:solidFill>
                  <a:srgbClr val="44363A"/>
                </a:solidFill>
                <a:effectLst/>
                <a:uLnTx/>
                <a:uFillTx/>
                <a:latin typeface="Meiryo UI"/>
                <a:ea typeface="Meiryo UI"/>
                <a:cs typeface="+mn-cs"/>
              </a:rPr>
              <a:t>　</a:t>
            </a:r>
            <a:r>
              <a:rPr lang="en-US" altLang="ja-JP" b="1" dirty="0" smtClean="0">
                <a:solidFill>
                  <a:srgbClr val="44363A"/>
                </a:solidFill>
                <a:latin typeface="Meiryo UI"/>
                <a:ea typeface="Meiryo UI"/>
              </a:rPr>
              <a:t>3</a:t>
            </a:r>
            <a:r>
              <a:rPr kumimoji="1" lang="ja-JP" altLang="en-US" b="1" i="0" u="none" strike="noStrike" kern="1200" cap="none" spc="0" normalizeH="0" baseline="0" noProof="0" dirty="0" smtClean="0">
                <a:ln>
                  <a:noFill/>
                </a:ln>
                <a:solidFill>
                  <a:srgbClr val="44363A"/>
                </a:solidFill>
                <a:effectLst/>
                <a:uLnTx/>
                <a:uFillTx/>
                <a:latin typeface="Meiryo UI"/>
                <a:ea typeface="Meiryo UI"/>
              </a:rPr>
              <a:t>月</a:t>
            </a:r>
            <a:r>
              <a:rPr lang="en-US" altLang="ja-JP" b="1" dirty="0" smtClean="0">
                <a:solidFill>
                  <a:srgbClr val="44363A"/>
                </a:solidFill>
                <a:latin typeface="Meiryo UI"/>
                <a:ea typeface="Meiryo UI"/>
              </a:rPr>
              <a:t>12</a:t>
            </a:r>
            <a:r>
              <a:rPr kumimoji="1" lang="ja-JP" altLang="en-US" b="1" i="0" u="none" strike="noStrike" kern="1200" cap="none" spc="0" normalizeH="0" baseline="0" noProof="0" dirty="0" smtClean="0">
                <a:ln>
                  <a:noFill/>
                </a:ln>
                <a:solidFill>
                  <a:srgbClr val="44363A"/>
                </a:solidFill>
                <a:effectLst/>
                <a:uLnTx/>
                <a:uFillTx/>
                <a:latin typeface="Meiryo UI"/>
                <a:ea typeface="Meiryo UI"/>
              </a:rPr>
              <a:t>日</a:t>
            </a:r>
            <a:r>
              <a:rPr kumimoji="1" lang="en-US" altLang="ja-JP" b="1" i="0" u="none" strike="noStrike" kern="1200" cap="none" spc="0" normalizeH="0" baseline="0" noProof="0" dirty="0" smtClean="0">
                <a:ln>
                  <a:noFill/>
                </a:ln>
                <a:solidFill>
                  <a:srgbClr val="44363A"/>
                </a:solidFill>
                <a:effectLst/>
                <a:uLnTx/>
                <a:uFillTx/>
                <a:latin typeface="Meiryo UI"/>
                <a:ea typeface="Meiryo UI"/>
              </a:rPr>
              <a:t>(</a:t>
            </a:r>
            <a:r>
              <a:rPr lang="ja-JP" altLang="en-US" b="1" dirty="0">
                <a:solidFill>
                  <a:srgbClr val="44363A"/>
                </a:solidFill>
                <a:latin typeface="Meiryo UI"/>
                <a:ea typeface="Meiryo UI"/>
              </a:rPr>
              <a:t>金</a:t>
            </a:r>
            <a:r>
              <a:rPr kumimoji="1" lang="en-US" altLang="ja-JP" b="1" i="0" u="none" strike="noStrike" kern="1200" cap="none" spc="0" normalizeH="0" baseline="0" noProof="0" dirty="0" smtClean="0">
                <a:ln>
                  <a:noFill/>
                </a:ln>
                <a:solidFill>
                  <a:srgbClr val="44363A"/>
                </a:solidFill>
                <a:effectLst/>
                <a:uLnTx/>
                <a:uFillTx/>
                <a:latin typeface="Meiryo UI"/>
                <a:ea typeface="Meiryo UI"/>
              </a:rPr>
              <a:t>)</a:t>
            </a:r>
          </a:p>
          <a:p>
            <a:pPr lvl="0">
              <a:defRPr/>
            </a:pPr>
            <a:r>
              <a:rPr kumimoji="1" lang="en-US" altLang="ja-JP" sz="1400" b="1"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1400" b="1" i="0" u="none" strike="noStrike" kern="1200" cap="none" spc="0" normalizeH="0" baseline="0" noProof="0" dirty="0" smtClean="0">
                <a:ln>
                  <a:noFill/>
                </a:ln>
                <a:solidFill>
                  <a:srgbClr val="44363A"/>
                </a:solidFill>
                <a:effectLst/>
                <a:uLnTx/>
                <a:uFillTx/>
                <a:latin typeface="Meiryo UI"/>
                <a:ea typeface="Meiryo UI"/>
                <a:cs typeface="+mn-cs"/>
              </a:rPr>
              <a:t>申込</a:t>
            </a:r>
            <a:r>
              <a:rPr kumimoji="1" lang="en-US" altLang="ja-JP" sz="1400" b="1" i="0" u="none" strike="noStrike" kern="1200" cap="none" spc="0" normalizeH="0" baseline="0" noProof="0" dirty="0" smtClean="0">
                <a:ln>
                  <a:noFill/>
                </a:ln>
                <a:solidFill>
                  <a:srgbClr val="44363A"/>
                </a:solidFill>
                <a:effectLst/>
                <a:uLnTx/>
                <a:uFillTx/>
                <a:latin typeface="Meiryo UI"/>
                <a:ea typeface="Meiryo UI"/>
                <a:cs typeface="+mn-cs"/>
              </a:rPr>
              <a:t>URL】</a:t>
            </a:r>
            <a:r>
              <a:rPr lang="en-US" altLang="ja-JP" sz="1400" dirty="0"/>
              <a:t> </a:t>
            </a:r>
            <a:r>
              <a:rPr lang="en-US" altLang="ja-JP" sz="1100" dirty="0"/>
              <a:t>https://</a:t>
            </a:r>
            <a:r>
              <a:rPr lang="en-US" altLang="ja-JP" sz="1100" dirty="0" smtClean="0"/>
              <a:t>zoom.us/webinar/register/WN_3wFlmATzRV-USwDwNnW68w</a:t>
            </a:r>
            <a:endParaRPr kumimoji="1" lang="en-US" altLang="ja-JP" sz="900" b="0" i="0" u="none" strike="noStrike" kern="1200" cap="none" spc="0" normalizeH="0" baseline="0" noProof="0" dirty="0" smtClean="0">
              <a:ln>
                <a:noFill/>
              </a:ln>
              <a:solidFill>
                <a:srgbClr val="44363A"/>
              </a:solidFill>
              <a:effectLst/>
              <a:uLnTx/>
              <a:uFillTx/>
              <a:latin typeface="Meiryo UI"/>
              <a:ea typeface="Meiryo UI"/>
              <a:cs typeface="+mn-cs"/>
            </a:endParaRPr>
          </a:p>
          <a:p>
            <a:pPr lvl="0">
              <a:defRPr/>
            </a:pPr>
            <a:r>
              <a:rPr kumimoji="1" lang="en-US" altLang="ja-JP" sz="900" b="0"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900" b="0" i="0" u="none" strike="noStrike" kern="1200" cap="none" spc="0" normalizeH="0" baseline="0" noProof="0" dirty="0" smtClean="0">
                <a:ln>
                  <a:noFill/>
                </a:ln>
                <a:solidFill>
                  <a:srgbClr val="44363A"/>
                </a:solidFill>
                <a:effectLst/>
                <a:uLnTx/>
                <a:uFillTx/>
                <a:latin typeface="Meiryo UI"/>
                <a:ea typeface="Meiryo UI"/>
                <a:cs typeface="+mn-cs"/>
              </a:rPr>
              <a:t>人数制限のため会場参加は医師のみでお願いしております。</a:t>
            </a:r>
            <a:endParaRPr kumimoji="1" lang="en-US" altLang="ja-JP" sz="900" b="0" i="0" u="none" strike="noStrike" kern="1200" cap="none" spc="0" normalizeH="0" baseline="0" noProof="0" dirty="0" smtClean="0">
              <a:ln>
                <a:noFill/>
              </a:ln>
              <a:solidFill>
                <a:srgbClr val="44363A"/>
              </a:solidFill>
              <a:effectLst/>
              <a:uLnTx/>
              <a:uFillTx/>
              <a:latin typeface="Meiryo UI"/>
              <a:ea typeface="Meiryo UI"/>
              <a:cs typeface="+mn-cs"/>
            </a:endParaRPr>
          </a:p>
          <a:p>
            <a:pPr lvl="0">
              <a:defRPr/>
            </a:pPr>
            <a:r>
              <a:rPr kumimoji="1" lang="en-US" altLang="ja-JP" sz="900" b="0"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900" b="0" i="0" u="none" strike="noStrike" kern="1200" cap="none" spc="0" normalizeH="0" baseline="0" noProof="0" dirty="0" smtClean="0">
                <a:ln>
                  <a:noFill/>
                </a:ln>
                <a:solidFill>
                  <a:srgbClr val="44363A"/>
                </a:solidFill>
                <a:effectLst/>
                <a:uLnTx/>
                <a:uFillTx/>
                <a:latin typeface="Meiryo UI"/>
                <a:ea typeface="Meiryo UI"/>
                <a:cs typeface="+mn-cs"/>
              </a:rPr>
              <a:t>北九州療養指導士の単位については、正しくご入力いただけないと認定されないことがありますのでご注意下さい。</a:t>
            </a:r>
            <a:endParaRPr kumimoji="1" lang="en-US" altLang="ja-JP" sz="900" b="0" i="0" u="none" strike="noStrike" kern="1200" cap="none" spc="0" normalizeH="0" baseline="0" noProof="0" dirty="0" smtClean="0">
              <a:ln>
                <a:noFill/>
              </a:ln>
              <a:solidFill>
                <a:srgbClr val="44363A"/>
              </a:solidFill>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900" b="0" i="0" u="none" strike="noStrike" kern="1200" cap="none" spc="0" normalizeH="0" baseline="0" noProof="0" dirty="0" smtClean="0">
                <a:ln>
                  <a:noFill/>
                </a:ln>
                <a:solidFill>
                  <a:srgbClr val="44363A"/>
                </a:solidFill>
                <a:effectLst/>
                <a:uLnTx/>
                <a:uFillTx/>
                <a:latin typeface="Meiryo UI"/>
                <a:ea typeface="Meiryo UI"/>
                <a:cs typeface="+mn-cs"/>
              </a:rPr>
              <a:t>いただきました個人情報は本セミナー運営の目的のみに使用し、他の目的に使用すること及び第三者に提供・開示することはありません。</a:t>
            </a:r>
            <a:endParaRPr kumimoji="1" lang="ja-JP" altLang="en-US" sz="900" b="0" i="0" u="none" strike="noStrike" kern="1200" cap="none" spc="0" normalizeH="0" baseline="0" noProof="0" dirty="0">
              <a:ln>
                <a:noFill/>
              </a:ln>
              <a:solidFill>
                <a:srgbClr val="44363A"/>
              </a:solidFill>
              <a:effectLst/>
              <a:uLnTx/>
              <a:uFillTx/>
              <a:latin typeface="Meiryo UI"/>
              <a:ea typeface="Meiryo UI"/>
              <a:cs typeface="+mn-cs"/>
            </a:endParaRPr>
          </a:p>
        </p:txBody>
      </p:sp>
      <p:sp>
        <p:nvSpPr>
          <p:cNvPr id="5" name="テキスト ボックス 4"/>
          <p:cNvSpPr txBox="1"/>
          <p:nvPr/>
        </p:nvSpPr>
        <p:spPr>
          <a:xfrm>
            <a:off x="5190058" y="1524928"/>
            <a:ext cx="1287532"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44363A"/>
                </a:solidFill>
                <a:latin typeface="Meiryo UI"/>
                <a:ea typeface="Meiryo UI"/>
              </a:rPr>
              <a:t>二次元</a:t>
            </a:r>
            <a:r>
              <a:rPr kumimoji="1" lang="ja-JP" altLang="en-US" sz="1100" b="0" i="0" u="none" strike="noStrike" kern="1200" cap="none" spc="0" normalizeH="0" baseline="0" noProof="0" dirty="0" smtClean="0">
                <a:ln>
                  <a:noFill/>
                </a:ln>
                <a:solidFill>
                  <a:srgbClr val="44363A"/>
                </a:solidFill>
                <a:effectLst/>
                <a:uLnTx/>
                <a:uFillTx/>
                <a:latin typeface="Meiryo UI"/>
                <a:ea typeface="Meiryo UI"/>
                <a:cs typeface="+mn-cs"/>
              </a:rPr>
              <a:t>コードからも</a:t>
            </a:r>
            <a:endParaRPr kumimoji="1" lang="en-US" altLang="ja-JP" sz="1100" b="0" i="0" u="none" strike="noStrike" kern="1200" cap="none" spc="0" normalizeH="0" baseline="0" noProof="0" dirty="0" smtClean="0">
              <a:ln>
                <a:noFill/>
              </a:ln>
              <a:solidFill>
                <a:srgbClr val="44363A"/>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44363A"/>
                </a:solidFill>
                <a:effectLst/>
                <a:uLnTx/>
                <a:uFillTx/>
                <a:latin typeface="Meiryo UI"/>
                <a:ea typeface="Meiryo UI"/>
                <a:cs typeface="+mn-cs"/>
              </a:rPr>
              <a:t>　アクセスできます</a:t>
            </a:r>
            <a:endParaRPr kumimoji="1" lang="ja-JP" altLang="en-US" sz="1100" b="0" i="0" u="none" strike="noStrike" kern="1200" cap="none" spc="0" normalizeH="0" baseline="0" noProof="0" dirty="0">
              <a:ln>
                <a:noFill/>
              </a:ln>
              <a:solidFill>
                <a:srgbClr val="44363A"/>
              </a:solidFill>
              <a:effectLst/>
              <a:uLnTx/>
              <a:uFillTx/>
              <a:latin typeface="Meiryo UI"/>
              <a:ea typeface="Meiryo UI"/>
              <a:cs typeface="+mn-cs"/>
            </a:endParaRPr>
          </a:p>
        </p:txBody>
      </p:sp>
      <p:sp>
        <p:nvSpPr>
          <p:cNvPr id="6" name="テキスト ボックス 5"/>
          <p:cNvSpPr txBox="1"/>
          <p:nvPr/>
        </p:nvSpPr>
        <p:spPr>
          <a:xfrm>
            <a:off x="558493" y="3531493"/>
            <a:ext cx="6037230" cy="95410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rPr>
              <a:t>(</a:t>
            </a:r>
            <a:r>
              <a:rPr kumimoji="1" lang="ja-JP" altLang="en-US" sz="1400" b="0" i="0" u="none" strike="noStrike" kern="1200" cap="none" spc="0" normalizeH="0" baseline="0" noProof="0" dirty="0" smtClean="0">
                <a:ln>
                  <a:noFill/>
                </a:ln>
                <a:solidFill>
                  <a:srgbClr val="44363A"/>
                </a:solidFill>
                <a:effectLst/>
                <a:uLnTx/>
                <a:uFillTx/>
                <a:latin typeface="Meiryo UI"/>
                <a:ea typeface="Meiryo UI"/>
                <a:cs typeface="+mn-cs"/>
              </a:rPr>
              <a:t>本件に関する問い合わせ先</a:t>
            </a:r>
            <a:r>
              <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44363A"/>
                </a:solidFill>
                <a:effectLst/>
                <a:uLnTx/>
                <a:uFillTx/>
                <a:latin typeface="Meiryo UI"/>
                <a:ea typeface="Meiryo UI"/>
                <a:cs typeface="+mn-cs"/>
              </a:rPr>
              <a:t> </a:t>
            </a:r>
            <a:r>
              <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srgbClr val="44363A"/>
                </a:solidFill>
                <a:effectLst/>
                <a:uLnTx/>
                <a:uFillTx/>
                <a:latin typeface="Meiryo UI"/>
                <a:ea typeface="Meiryo UI"/>
                <a:cs typeface="+mn-cs"/>
              </a:rPr>
              <a:t>大日本住友製薬株式会社　</a:t>
            </a:r>
            <a:r>
              <a:rPr kumimoji="1" lang="ja-JP" altLang="en-US" sz="1400" b="0" i="0" u="none" strike="noStrike" kern="1200" cap="none" spc="0" normalizeH="0" baseline="0" noProof="0" dirty="0">
                <a:ln>
                  <a:noFill/>
                </a:ln>
                <a:solidFill>
                  <a:srgbClr val="44363A"/>
                </a:solidFill>
                <a:effectLst/>
                <a:uLnTx/>
                <a:uFillTx/>
                <a:latin typeface="Meiryo UI"/>
                <a:ea typeface="Meiryo UI"/>
                <a:cs typeface="+mn-cs"/>
              </a:rPr>
              <a:t>北九州</a:t>
            </a:r>
            <a:r>
              <a:rPr kumimoji="1" lang="ja-JP" altLang="en-US" sz="1400" b="0" i="0" u="none" strike="noStrike" kern="1200" cap="none" spc="0" normalizeH="0" baseline="0" noProof="0" dirty="0" smtClean="0">
                <a:ln>
                  <a:noFill/>
                </a:ln>
                <a:solidFill>
                  <a:srgbClr val="44363A"/>
                </a:solidFill>
                <a:effectLst/>
                <a:uLnTx/>
                <a:uFillTx/>
                <a:latin typeface="Meiryo UI"/>
                <a:ea typeface="Meiryo UI"/>
                <a:cs typeface="+mn-cs"/>
              </a:rPr>
              <a:t>営業所</a:t>
            </a:r>
            <a:endPar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44363A"/>
                </a:solidFill>
                <a:effectLst/>
                <a:uLnTx/>
                <a:uFillTx/>
                <a:latin typeface="Meiryo UI"/>
                <a:ea typeface="Meiryo UI"/>
                <a:cs typeface="+mn-cs"/>
              </a:rPr>
              <a:t>　　　　　　　　　　　　担当：増田　　　　</a:t>
            </a:r>
            <a:r>
              <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rPr>
              <a:t>TEL:080-6104-9296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44363A"/>
                </a:solidFill>
                <a:effectLst/>
                <a:uLnTx/>
                <a:uFillTx/>
                <a:latin typeface="Meiryo UI"/>
                <a:ea typeface="Meiryo UI"/>
                <a:cs typeface="+mn-cs"/>
              </a:rPr>
              <a:t>                           メールアドレス：</a:t>
            </a:r>
            <a:r>
              <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rPr>
              <a:t>d</a:t>
            </a:r>
            <a:r>
              <a:rPr lang="en-US" altLang="ja-JP" sz="1400" dirty="0" err="1" smtClean="0">
                <a:solidFill>
                  <a:srgbClr val="44363A"/>
                </a:solidFill>
                <a:latin typeface="Meiryo UI"/>
                <a:ea typeface="Meiryo UI"/>
              </a:rPr>
              <a:t>aisaku-masuda</a:t>
            </a:r>
            <a:r>
              <a:rPr kumimoji="1" lang="en-US" altLang="ja-JP" sz="1400" b="0" i="0" u="none" strike="noStrike" kern="1200" cap="none" spc="0" normalizeH="0" baseline="0" noProof="0" dirty="0" smtClean="0">
                <a:ln>
                  <a:noFill/>
                </a:ln>
                <a:solidFill>
                  <a:srgbClr val="44363A"/>
                </a:solidFill>
                <a:effectLst/>
                <a:uLnTx/>
                <a:uFillTx/>
                <a:latin typeface="Meiryo UI"/>
                <a:ea typeface="Meiryo UI"/>
                <a:cs typeface="+mn-cs"/>
              </a:rPr>
              <a:t>@ds-pharma.co.jp</a:t>
            </a:r>
            <a:endParaRPr kumimoji="1" lang="ja-JP" altLang="en-US" sz="1400" b="0" i="0" u="none" strike="noStrike" kern="1200" cap="none" spc="0" normalizeH="0" baseline="0" noProof="0" dirty="0">
              <a:ln>
                <a:noFill/>
              </a:ln>
              <a:solidFill>
                <a:srgbClr val="44363A"/>
              </a:solidFill>
              <a:effectLst/>
              <a:uLnTx/>
              <a:uFillTx/>
              <a:latin typeface="Meiryo UI"/>
              <a:ea typeface="Meiryo UI"/>
              <a:cs typeface="+mn-cs"/>
            </a:endParaRPr>
          </a:p>
        </p:txBody>
      </p:sp>
      <p:pic>
        <p:nvPicPr>
          <p:cNvPr id="4" name="図 3"/>
          <p:cNvPicPr>
            <a:picLocks noChangeAspect="1"/>
          </p:cNvPicPr>
          <p:nvPr/>
        </p:nvPicPr>
        <p:blipFill>
          <a:blip r:embed="rId6"/>
          <a:stretch>
            <a:fillRect/>
          </a:stretch>
        </p:blipFill>
        <p:spPr>
          <a:xfrm>
            <a:off x="289394" y="4617585"/>
            <a:ext cx="4019842" cy="1035523"/>
          </a:xfrm>
          <a:prstGeom prst="rect">
            <a:avLst/>
          </a:prstGeom>
        </p:spPr>
      </p:pic>
      <p:sp>
        <p:nvSpPr>
          <p:cNvPr id="10" name="テキスト ボックス 9"/>
          <p:cNvSpPr txBox="1"/>
          <p:nvPr/>
        </p:nvSpPr>
        <p:spPr>
          <a:xfrm>
            <a:off x="289394" y="5785093"/>
            <a:ext cx="6306329" cy="2862322"/>
          </a:xfrm>
          <a:prstGeom prst="rect">
            <a:avLst/>
          </a:prstGeom>
          <a:solidFill>
            <a:schemeClr val="bg1"/>
          </a:solidFill>
          <a:ln w="19050">
            <a:solidFill>
              <a:schemeClr val="bg2">
                <a:lumMod val="40000"/>
                <a:lumOff val="60000"/>
              </a:schemeClr>
            </a:solidFill>
          </a:ln>
        </p:spPr>
        <p:txBody>
          <a:bodyPr wrap="square" rtlCol="0">
            <a:spAutoFit/>
          </a:bodyPr>
          <a:lstStyle/>
          <a:p>
            <a:r>
              <a:rPr kumimoji="1" lang="ja-JP" altLang="en-US" b="1" dirty="0" smtClean="0">
                <a:solidFill>
                  <a:schemeClr val="bg2">
                    <a:lumMod val="60000"/>
                    <a:lumOff val="40000"/>
                  </a:schemeClr>
                </a:solidFill>
              </a:rPr>
              <a:t>～</a:t>
            </a:r>
            <a:r>
              <a:rPr kumimoji="1" lang="en-US" altLang="ja-JP" b="1" dirty="0" smtClean="0">
                <a:solidFill>
                  <a:schemeClr val="bg2">
                    <a:lumMod val="60000"/>
                    <a:lumOff val="40000"/>
                  </a:schemeClr>
                </a:solidFill>
              </a:rPr>
              <a:t>Zoom</a:t>
            </a:r>
            <a:r>
              <a:rPr lang="ja-JP" altLang="en-US" b="1" dirty="0" smtClean="0">
                <a:solidFill>
                  <a:schemeClr val="bg2">
                    <a:lumMod val="60000"/>
                    <a:lumOff val="40000"/>
                  </a:schemeClr>
                </a:solidFill>
              </a:rPr>
              <a:t>ウェビナーとは～</a:t>
            </a:r>
            <a:endParaRPr lang="en-US" altLang="ja-JP" b="1" dirty="0" smtClean="0">
              <a:solidFill>
                <a:schemeClr val="bg2">
                  <a:lumMod val="60000"/>
                  <a:lumOff val="40000"/>
                </a:schemeClr>
              </a:solidFill>
            </a:endParaRPr>
          </a:p>
          <a:p>
            <a:endParaRPr kumimoji="1" lang="en-US" altLang="ja-JP" dirty="0"/>
          </a:p>
          <a:p>
            <a:r>
              <a:rPr lang="ja-JP" altLang="en-US" dirty="0" smtClean="0"/>
              <a:t>パソコンやスマートフォンを使用し、セミナーをオンラインで開催するために開発されたアプリです。</a:t>
            </a:r>
            <a:r>
              <a:rPr kumimoji="1" lang="ja-JP" altLang="en-US" dirty="0" smtClean="0"/>
              <a:t>パソコン、タブレット、スマートフォンなどあらゆる機器で視聴することができます。</a:t>
            </a:r>
            <a:endParaRPr kumimoji="1" lang="en-US" altLang="ja-JP" dirty="0" smtClean="0"/>
          </a:p>
          <a:p>
            <a:endParaRPr lang="en-US" altLang="ja-JP" dirty="0"/>
          </a:p>
          <a:p>
            <a:r>
              <a:rPr kumimoji="1" lang="ja-JP" altLang="en-US" b="1" dirty="0" smtClean="0">
                <a:solidFill>
                  <a:schemeClr val="bg2">
                    <a:lumMod val="60000"/>
                    <a:lumOff val="40000"/>
                  </a:schemeClr>
                </a:solidFill>
              </a:rPr>
              <a:t>～</a:t>
            </a:r>
            <a:r>
              <a:rPr kumimoji="1" lang="en-US" altLang="ja-JP" b="1" dirty="0" smtClean="0">
                <a:solidFill>
                  <a:schemeClr val="bg2">
                    <a:lumMod val="60000"/>
                    <a:lumOff val="40000"/>
                  </a:schemeClr>
                </a:solidFill>
              </a:rPr>
              <a:t>Zoom</a:t>
            </a:r>
            <a:r>
              <a:rPr kumimoji="1" lang="ja-JP" altLang="en-US" b="1" dirty="0" smtClean="0">
                <a:solidFill>
                  <a:schemeClr val="bg2">
                    <a:lumMod val="60000"/>
                    <a:lumOff val="40000"/>
                  </a:schemeClr>
                </a:solidFill>
              </a:rPr>
              <a:t>ウェビナー参加方法～</a:t>
            </a:r>
            <a:endParaRPr kumimoji="1" lang="en-US" altLang="ja-JP" b="1" dirty="0" smtClean="0">
              <a:solidFill>
                <a:schemeClr val="bg2">
                  <a:lumMod val="60000"/>
                  <a:lumOff val="40000"/>
                </a:schemeClr>
              </a:solidFill>
            </a:endParaRPr>
          </a:p>
          <a:p>
            <a:endParaRPr kumimoji="1" lang="en-US" altLang="ja-JP" dirty="0" smtClean="0"/>
          </a:p>
          <a:p>
            <a:r>
              <a:rPr lang="ja-JP" altLang="en-US" dirty="0" smtClean="0"/>
              <a:t>申し込み完了後、ご登録いただいたメールアドレスに視聴用</a:t>
            </a:r>
            <a:r>
              <a:rPr lang="en-US" altLang="ja-JP" dirty="0" smtClean="0"/>
              <a:t>URL</a:t>
            </a:r>
            <a:r>
              <a:rPr lang="ja-JP" altLang="en-US" dirty="0" err="1" smtClean="0"/>
              <a:t>を送</a:t>
            </a:r>
            <a:r>
              <a:rPr lang="ja-JP" altLang="en-US" dirty="0" smtClean="0"/>
              <a:t>付させていただきます。そちらから講演会にご入室下さい。</a:t>
            </a:r>
            <a:endParaRPr lang="en-US" altLang="ja-JP" dirty="0"/>
          </a:p>
        </p:txBody>
      </p:sp>
      <p:pic>
        <p:nvPicPr>
          <p:cNvPr id="8" name="図 7"/>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5579984" y="1897622"/>
            <a:ext cx="897606" cy="897606"/>
          </a:xfrm>
          <a:prstGeom prst="rect">
            <a:avLst/>
          </a:prstGeom>
        </p:spPr>
      </p:pic>
    </p:spTree>
    <p:extLst>
      <p:ext uri="{BB962C8B-B14F-4D97-AF65-F5344CB8AC3E}">
        <p14:creationId xmlns:p14="http://schemas.microsoft.com/office/powerpoint/2010/main" xmlns="" val="4033748736"/>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5">
      <a:dk1>
        <a:srgbClr val="44363A"/>
      </a:dk1>
      <a:lt1>
        <a:srgbClr val="FFFFFF"/>
      </a:lt1>
      <a:dk2>
        <a:srgbClr val="938884"/>
      </a:dk2>
      <a:lt2>
        <a:srgbClr val="59118E"/>
      </a:lt2>
      <a:accent1>
        <a:srgbClr val="7AC143"/>
      </a:accent1>
      <a:accent2>
        <a:srgbClr val="50C8E8"/>
      </a:accent2>
      <a:accent3>
        <a:srgbClr val="E1DD55"/>
      </a:accent3>
      <a:accent4>
        <a:srgbClr val="E2DDCB"/>
      </a:accent4>
      <a:accent5>
        <a:srgbClr val="F9D616"/>
      </a:accent5>
      <a:accent6>
        <a:srgbClr val="7AC143"/>
      </a:accent6>
      <a:hlink>
        <a:srgbClr val="59118E"/>
      </a:hlink>
      <a:folHlink>
        <a:srgbClr val="50C8E8"/>
      </a:folHlink>
    </a:clrScheme>
    <a:fontScheme name="all 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ユーザー定義 5">
      <a:dk1>
        <a:srgbClr val="44363A"/>
      </a:dk1>
      <a:lt1>
        <a:srgbClr val="FFFFFF"/>
      </a:lt1>
      <a:dk2>
        <a:srgbClr val="938884"/>
      </a:dk2>
      <a:lt2>
        <a:srgbClr val="59118E"/>
      </a:lt2>
      <a:accent1>
        <a:srgbClr val="7AC143"/>
      </a:accent1>
      <a:accent2>
        <a:srgbClr val="50C8E8"/>
      </a:accent2>
      <a:accent3>
        <a:srgbClr val="E1DD55"/>
      </a:accent3>
      <a:accent4>
        <a:srgbClr val="E2DDCB"/>
      </a:accent4>
      <a:accent5>
        <a:srgbClr val="F9D616"/>
      </a:accent5>
      <a:accent6>
        <a:srgbClr val="7AC143"/>
      </a:accent6>
      <a:hlink>
        <a:srgbClr val="59118E"/>
      </a:hlink>
      <a:folHlink>
        <a:srgbClr val="50C8E8"/>
      </a:folHlink>
    </a:clrScheme>
    <a:fontScheme name="all 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ula2">
      <a:dk1>
        <a:srgbClr val="190B12"/>
      </a:dk1>
      <a:lt1>
        <a:srgbClr val="FFFFFF"/>
      </a:lt1>
      <a:dk2>
        <a:srgbClr val="938884"/>
      </a:dk2>
      <a:lt2>
        <a:srgbClr val="59118E"/>
      </a:lt2>
      <a:accent1>
        <a:srgbClr val="7AC143"/>
      </a:accent1>
      <a:accent2>
        <a:srgbClr val="50C8E8"/>
      </a:accent2>
      <a:accent3>
        <a:srgbClr val="E1DD55"/>
      </a:accent3>
      <a:accent4>
        <a:srgbClr val="E2DDCB"/>
      </a:accent4>
      <a:accent5>
        <a:srgbClr val="F9D616"/>
      </a:accent5>
      <a:accent6>
        <a:srgbClr val="7AC143"/>
      </a:accent6>
      <a:hlink>
        <a:srgbClr val="59118E"/>
      </a:hlink>
      <a:folHlink>
        <a:srgbClr val="50C8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958b__x304d__x65b9_ xmlns="57ecf83f-b4b3-4f36-9c2e-6c5eaf9a0264">Office</_x958b__x304d__x65b9_>
    <_x5370__x5237__x5236__x5fa1_ xmlns="57ecf83f-b4b3-4f36-9c2e-6c5eaf9a0264">印刷可</_x5370__x5237__x5236__x5fa1_>
    <_x8aac__x660e_ xmlns="8eff2b8b-1869-4a42-ab86-8d933cc978a3" xsi:nil="true"/>
    <PublicDay xmlns="19a2ff61-bf6c-4299-9f97-814d9defc6de">2017-10-03T15:00:00+00:00</PublicDay>
    <LimitDay xmlns="19a2ff61-bf6c-4299-9f97-814d9defc6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25F11F7FDE9C94B83BD96E3C67ED710" ma:contentTypeVersion="15" ma:contentTypeDescription="新しいドキュメントを作成します。" ma:contentTypeScope="" ma:versionID="851938fe807c1518f9369e65ee322378">
  <xsd:schema xmlns:xsd="http://www.w3.org/2001/XMLSchema" xmlns:xs="http://www.w3.org/2001/XMLSchema" xmlns:p="http://schemas.microsoft.com/office/2006/metadata/properties" xmlns:ns2="19a2ff61-bf6c-4299-9f97-814d9defc6de" xmlns:ns3="57ecf83f-b4b3-4f36-9c2e-6c5eaf9a0264" xmlns:ns4="8eff2b8b-1869-4a42-ab86-8d933cc978a3" targetNamespace="http://schemas.microsoft.com/office/2006/metadata/properties" ma:root="true" ma:fieldsID="0d8ce66a5f361e3a24ca8e3ed1f846c2" ns2:_="" ns3:_="" ns4:_="">
    <xsd:import namespace="19a2ff61-bf6c-4299-9f97-814d9defc6de"/>
    <xsd:import namespace="57ecf83f-b4b3-4f36-9c2e-6c5eaf9a0264"/>
    <xsd:import namespace="8eff2b8b-1869-4a42-ab86-8d933cc978a3"/>
    <xsd:element name="properties">
      <xsd:complexType>
        <xsd:sequence>
          <xsd:element name="documentManagement">
            <xsd:complexType>
              <xsd:all>
                <xsd:element ref="ns2:LimitDay" minOccurs="0"/>
                <xsd:element ref="ns2:PublicDay"/>
                <xsd:element ref="ns3:_x958b__x304d__x65b9_" minOccurs="0"/>
                <xsd:element ref="ns3:_x5370__x5237__x5236__x5fa1_" minOccurs="0"/>
                <xsd:element ref="ns4:_x8aac__x660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2ff61-bf6c-4299-9f97-814d9defc6de" elementFormDefault="qualified">
    <xsd:import namespace="http://schemas.microsoft.com/office/2006/documentManagement/types"/>
    <xsd:import namespace="http://schemas.microsoft.com/office/infopath/2007/PartnerControls"/>
    <xsd:element name="LimitDay" ma:index="8" nillable="true" ma:displayName="有効期限" ma:format="DateOnly" ma:internalName="LimitDay">
      <xsd:simpleType>
        <xsd:restriction base="dms:DateTime"/>
      </xsd:simpleType>
    </xsd:element>
    <xsd:element name="PublicDay" ma:index="9" ma:displayName="公開日" ma:default="[today]" ma:format="DateOnly" ma:internalName="PublicDay">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7ecf83f-b4b3-4f36-9c2e-6c5eaf9a0264" elementFormDefault="qualified">
    <xsd:import namespace="http://schemas.microsoft.com/office/2006/documentManagement/types"/>
    <xsd:import namespace="http://schemas.microsoft.com/office/infopath/2007/PartnerControls"/>
    <xsd:element name="_x958b__x304d__x65b9_" ma:index="10" nillable="true" ma:displayName="開き方" ma:default="Brava" ma:format="Dropdown" ma:internalName="_x958b__x304d__x65b9_">
      <xsd:simpleType>
        <xsd:restriction base="dms:Choice">
          <xsd:enumeration value="Brava"/>
          <xsd:enumeration value="Office"/>
        </xsd:restriction>
      </xsd:simpleType>
    </xsd:element>
    <xsd:element name="_x5370__x5237__x5236__x5fa1_" ma:index="11" nillable="true" ma:displayName="印刷制御" ma:default="印刷不可" ma:format="Dropdown" ma:internalName="_x5370__x5237__x5236__x5fa1_">
      <xsd:simpleType>
        <xsd:restriction base="dms:Choice">
          <xsd:enumeration value="印刷可"/>
          <xsd:enumeration value="印刷不可"/>
        </xsd:restriction>
      </xsd:simpleType>
    </xsd:element>
  </xsd:schema>
  <xsd:schema xmlns:xsd="http://www.w3.org/2001/XMLSchema" xmlns:xs="http://www.w3.org/2001/XMLSchema" xmlns:dms="http://schemas.microsoft.com/office/2006/documentManagement/types" xmlns:pc="http://schemas.microsoft.com/office/infopath/2007/PartnerControls" targetNamespace="8eff2b8b-1869-4a42-ab86-8d933cc978a3" elementFormDefault="qualified">
    <xsd:import namespace="http://schemas.microsoft.com/office/2006/documentManagement/types"/>
    <xsd:import namespace="http://schemas.microsoft.com/office/infopath/2007/PartnerControls"/>
    <xsd:element name="_x8aac__x660e_" ma:index="12" nillable="true" ma:displayName="説明" ma:internalName="_x8aac__x660e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C6A71D-D5FC-42A6-9F6A-C1C58366BA6B}">
  <ds:schemaRefs>
    <ds:schemaRef ds:uri="http://schemas.microsoft.com/sharepoint/v3/contenttype/forms"/>
  </ds:schemaRefs>
</ds:datastoreItem>
</file>

<file path=customXml/itemProps2.xml><?xml version="1.0" encoding="utf-8"?>
<ds:datastoreItem xmlns:ds="http://schemas.openxmlformats.org/officeDocument/2006/customXml" ds:itemID="{8557BD0E-B6FC-42ED-9746-902F622E1FEE}">
  <ds:schemaRefs>
    <ds:schemaRef ds:uri="19a2ff61-bf6c-4299-9f97-814d9defc6d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7ecf83f-b4b3-4f36-9c2e-6c5eaf9a0264"/>
    <ds:schemaRef ds:uri="http://purl.org/dc/elements/1.1/"/>
    <ds:schemaRef ds:uri="http://schemas.microsoft.com/office/2006/metadata/properties"/>
    <ds:schemaRef ds:uri="8eff2b8b-1869-4a42-ab86-8d933cc978a3"/>
    <ds:schemaRef ds:uri="http://www.w3.org/XML/1998/namespace"/>
    <ds:schemaRef ds:uri="http://purl.org/dc/dcmitype/"/>
  </ds:schemaRefs>
</ds:datastoreItem>
</file>

<file path=customXml/itemProps3.xml><?xml version="1.0" encoding="utf-8"?>
<ds:datastoreItem xmlns:ds="http://schemas.openxmlformats.org/officeDocument/2006/customXml" ds:itemID="{E5208A21-15E8-40AD-A6DD-5251EA37E1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2ff61-bf6c-4299-9f97-814d9defc6de"/>
    <ds:schemaRef ds:uri="57ecf83f-b4b3-4f36-9c2e-6c5eaf9a0264"/>
    <ds:schemaRef ds:uri="8eff2b8b-1869-4a42-ab86-8d933cc978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4709</TotalTime>
  <Words>715</Words>
  <Application>Microsoft Office PowerPoint</Application>
  <PresentationFormat>画面に合わせる (4:3)</PresentationFormat>
  <Paragraphs>101</Paragraphs>
  <Slides>2</Slides>
  <Notes>2</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Office ​​テーマ</vt:lpstr>
      <vt:lpstr>2_Office ​​テーマ</vt:lpstr>
      <vt:lpstr>スライド 1</vt:lpstr>
      <vt:lpstr>スライド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糖尿病003_TLC講演会案内状テンプレート</dc:title>
  <dc:creator>Takahashi</dc:creator>
  <cp:lastModifiedBy>村上千穂</cp:lastModifiedBy>
  <cp:revision>253</cp:revision>
  <cp:lastPrinted>2020-12-18T06:06:47Z</cp:lastPrinted>
  <dcterms:created xsi:type="dcterms:W3CDTF">2015-05-13T03:29:59Z</dcterms:created>
  <dcterms:modified xsi:type="dcterms:W3CDTF">2021-02-14T08:12:05Z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0x010100825F11F7FDE9C94B83BD96E3C67ED710</vt:lpwstr>
  </property>
</Properties>
</file>